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5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93"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Lst>
  <p:sldSz cx="9144000" cy="5143500" type="screen16x9"/>
  <p:notesSz cx="6858000" cy="9144000"/>
  <p:embeddedFontLst>
    <p:embeddedFont>
      <p:font typeface="Open Sans" panose="020B0604020202020204" charset="0"/>
      <p:regular r:id="rId55"/>
      <p:bold r:id="rId56"/>
      <p:italic r:id="rId57"/>
      <p:boldItalic r:id="rId58"/>
    </p:embeddedFont>
    <p:embeddedFont>
      <p:font typeface="PT Sans Narrow" panose="020B0604020202020204" charset="0"/>
      <p:regular r:id="rId59"/>
      <p:bold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638"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195c986a4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195c986a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195c986a4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4195c986a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195c986a4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195c986a4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195c986a4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195c986a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195c986a4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195c986a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195c986a4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195c986a4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195c986a4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195c986a4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195c986a4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195c986a4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195c986a4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195c986a4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195c986a4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195c986a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4195c986a4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4195c986a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195c986a4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195c986a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195c986a4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195c986a4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195c986a4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195c986a4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195c986a4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195c986a4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195c986a4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195c986a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195c986a4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195c986a4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195c986a4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195c986a4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195c986a4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195c986a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1abeb1a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1abeb1a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1abeb1af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41abeb1a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195c986a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195c986a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1abeb1af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41abeb1af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1abeb1af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1abeb1af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1abeb1af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1abeb1af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1abeb1af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1abeb1af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1abeb1af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41abeb1af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41abeb1af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41abeb1af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41abeb1af0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41abeb1af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1abeb1af0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41abeb1af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1abeb1af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1abeb1af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1abeb1af0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1abeb1af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195c986a4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195c986a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41abeb1af0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41abeb1a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41abeb1af0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41abeb1af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41abeb1af0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41abeb1af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41abeb1af0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41abeb1af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41abeb1af0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41abeb1af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1abeb1af0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1abeb1af0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41abeb1af0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41abeb1af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1abeb1af0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1abeb1af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41abeb1af0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41abeb1af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41abeb1af0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41abeb1af0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195c986a4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195c986a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195c986a4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195c986a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195c986a4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4195c986a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195c986a4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195c986a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195c986a4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195c986a4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XxIzMr2Ekpo"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194CDlsFpQA"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afJ8vlq_fMU"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gjTPSjtqiMY"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nbuM0aJjVgE"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D38DGQkE8eU"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AP World History: Modern</a:t>
            </a:r>
            <a:endParaRPr/>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Unit 3: Land-Based Empires</a:t>
            </a:r>
            <a:endParaRPr/>
          </a:p>
          <a:p>
            <a:pPr marL="0" lvl="0" indent="0" algn="ctr" rtl="0">
              <a:spcBef>
                <a:spcPts val="0"/>
              </a:spcBef>
              <a:spcAft>
                <a:spcPts val="0"/>
              </a:spcAft>
              <a:buNone/>
            </a:pPr>
            <a:r>
              <a:rPr lang="en"/>
              <a:t>1450-1750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Romans 1:17</a:t>
            </a:r>
            <a:endParaRPr/>
          </a:p>
        </p:txBody>
      </p:sp>
      <p:sp>
        <p:nvSpPr>
          <p:cNvPr id="125" name="Google Shape;125;p2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“The righteous shall by his faith.”</a:t>
            </a:r>
            <a:endParaRPr b="1"/>
          </a:p>
          <a:p>
            <a:pPr marL="457200" lvl="0" indent="-342900" algn="l" rtl="0">
              <a:spcBef>
                <a:spcPts val="0"/>
              </a:spcBef>
              <a:spcAft>
                <a:spcPts val="0"/>
              </a:spcAft>
              <a:buSzPts val="1800"/>
              <a:buChar char="●"/>
            </a:pPr>
            <a:r>
              <a:rPr lang="en"/>
              <a:t>Luther realized that only faith (in the ultimate goodness of Jesus), not good deeds, could save a person. No good works, rituals, etc. would save a person if they did not believe.</a:t>
            </a:r>
            <a:endParaRPr/>
          </a:p>
          <a:p>
            <a:pPr marL="0" lvl="0" indent="0" algn="l" rtl="0">
              <a:spcBef>
                <a:spcPts val="1600"/>
              </a:spcBef>
              <a:spcAft>
                <a:spcPts val="1600"/>
              </a:spcAft>
              <a:buNone/>
            </a:pPr>
            <a:endParaRPr/>
          </a:p>
        </p:txBody>
      </p:sp>
      <p:pic>
        <p:nvPicPr>
          <p:cNvPr id="126" name="Google Shape;126;p22"/>
          <p:cNvPicPr preferRelativeResize="0"/>
          <p:nvPr/>
        </p:nvPicPr>
        <p:blipFill>
          <a:blip r:embed="rId3">
            <a:alphaModFix/>
          </a:blip>
          <a:stretch>
            <a:fillRect/>
          </a:stretch>
        </p:blipFill>
        <p:spPr>
          <a:xfrm>
            <a:off x="4681396" y="2424021"/>
            <a:ext cx="4024524" cy="2602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95 Theses</a:t>
            </a:r>
            <a:endParaRPr/>
          </a:p>
        </p:txBody>
      </p:sp>
      <p:sp>
        <p:nvSpPr>
          <p:cNvPr id="132" name="Google Shape;132;p2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Luther created his 95 theses, or complaints against the Catholic church</a:t>
            </a:r>
            <a:endParaRPr/>
          </a:p>
          <a:p>
            <a:pPr marL="457200" lvl="0" indent="-342900" algn="l" rtl="0">
              <a:lnSpc>
                <a:spcPct val="150000"/>
              </a:lnSpc>
              <a:spcBef>
                <a:spcPts val="0"/>
              </a:spcBef>
              <a:spcAft>
                <a:spcPts val="0"/>
              </a:spcAft>
              <a:buSzPts val="1800"/>
              <a:buChar char="●"/>
            </a:pPr>
            <a:r>
              <a:rPr lang="en"/>
              <a:t>He criticized:</a:t>
            </a:r>
            <a:endParaRPr/>
          </a:p>
          <a:p>
            <a:pPr marL="914400" lvl="1" indent="-317500" algn="l" rtl="0">
              <a:lnSpc>
                <a:spcPct val="150000"/>
              </a:lnSpc>
              <a:spcBef>
                <a:spcPts val="0"/>
              </a:spcBef>
              <a:spcAft>
                <a:spcPts val="0"/>
              </a:spcAft>
              <a:buSzPts val="1400"/>
              <a:buChar char="○"/>
            </a:pPr>
            <a:r>
              <a:rPr lang="en"/>
              <a:t>The Power of the Pope</a:t>
            </a:r>
            <a:endParaRPr/>
          </a:p>
          <a:p>
            <a:pPr marL="914400" lvl="1" indent="-317500" algn="l" rtl="0">
              <a:lnSpc>
                <a:spcPct val="150000"/>
              </a:lnSpc>
              <a:spcBef>
                <a:spcPts val="0"/>
              </a:spcBef>
              <a:spcAft>
                <a:spcPts val="0"/>
              </a:spcAft>
              <a:buSzPts val="1400"/>
              <a:buChar char="○"/>
            </a:pPr>
            <a:r>
              <a:rPr lang="en"/>
              <a:t>The Extreme Wealth of the Church</a:t>
            </a:r>
            <a:endParaRPr/>
          </a:p>
          <a:p>
            <a:pPr marL="914400" lvl="1" indent="-317500" algn="l" rtl="0">
              <a:lnSpc>
                <a:spcPct val="150000"/>
              </a:lnSpc>
              <a:spcBef>
                <a:spcPts val="0"/>
              </a:spcBef>
              <a:spcAft>
                <a:spcPts val="0"/>
              </a:spcAft>
              <a:buSzPts val="1400"/>
              <a:buChar char="○"/>
            </a:pPr>
            <a:r>
              <a:rPr lang="en"/>
              <a:t>Indulgences</a:t>
            </a:r>
            <a:endParaRPr/>
          </a:p>
          <a:p>
            <a:pPr marL="457200" lvl="0" indent="-342900" algn="l" rtl="0">
              <a:lnSpc>
                <a:spcPct val="150000"/>
              </a:lnSpc>
              <a:spcBef>
                <a:spcPts val="0"/>
              </a:spcBef>
              <a:spcAft>
                <a:spcPts val="0"/>
              </a:spcAft>
              <a:buSzPts val="1800"/>
              <a:buChar char="●"/>
            </a:pPr>
            <a:r>
              <a:rPr lang="en"/>
              <a:t>He used Gutenburg’s printing press to print multiple copies</a:t>
            </a:r>
            <a:endParaRPr/>
          </a:p>
          <a:p>
            <a:pPr marL="457200" lvl="0" indent="-342900" algn="l" rtl="0">
              <a:lnSpc>
                <a:spcPct val="150000"/>
              </a:lnSpc>
              <a:spcBef>
                <a:spcPts val="0"/>
              </a:spcBef>
              <a:spcAft>
                <a:spcPts val="0"/>
              </a:spcAft>
              <a:buSzPts val="1800"/>
              <a:buChar char="●"/>
            </a:pPr>
            <a:r>
              <a:rPr lang="en"/>
              <a:t>Hung them on church doors on October 31, 1517</a:t>
            </a:r>
            <a:endParaRPr/>
          </a:p>
          <a:p>
            <a:pPr marL="457200" lvl="0" indent="-342900" algn="l" rtl="0">
              <a:lnSpc>
                <a:spcPct val="150000"/>
              </a:lnSpc>
              <a:spcBef>
                <a:spcPts val="0"/>
              </a:spcBef>
              <a:spcAft>
                <a:spcPts val="0"/>
              </a:spcAft>
              <a:buSzPts val="1800"/>
              <a:buChar char="●"/>
            </a:pPr>
            <a:r>
              <a:rPr lang="en"/>
              <a:t>Passed them out to people on the streets</a:t>
            </a:r>
            <a:endParaRPr/>
          </a:p>
          <a:p>
            <a:pPr marL="914400" lvl="1" indent="-317500" algn="l" rtl="0">
              <a:lnSpc>
                <a:spcPct val="150000"/>
              </a:lnSpc>
              <a:spcBef>
                <a:spcPts val="0"/>
              </a:spcBef>
              <a:spcAft>
                <a:spcPts val="0"/>
              </a:spcAft>
              <a:buSzPts val="1400"/>
              <a:buChar char="○"/>
            </a:pPr>
            <a:r>
              <a:rPr lang="en"/>
              <a:t>Church was unhappy, but people liked it, so what could they do?</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Luther On Trial</a:t>
            </a:r>
            <a:endParaRPr/>
          </a:p>
        </p:txBody>
      </p:sp>
      <p:sp>
        <p:nvSpPr>
          <p:cNvPr id="138" name="Google Shape;138;p2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The Diet of Worms</a:t>
            </a:r>
            <a:endParaRPr/>
          </a:p>
          <a:p>
            <a:pPr marL="457200" lvl="0" indent="-342900" algn="l" rtl="0">
              <a:lnSpc>
                <a:spcPct val="150000"/>
              </a:lnSpc>
              <a:spcBef>
                <a:spcPts val="0"/>
              </a:spcBef>
              <a:spcAft>
                <a:spcPts val="0"/>
              </a:spcAft>
              <a:buSzPts val="1800"/>
              <a:buChar char="●"/>
            </a:pPr>
            <a:r>
              <a:rPr lang="en"/>
              <a:t>1520 Pope Leo X ordered Luther to give up his beliefs</a:t>
            </a:r>
            <a:endParaRPr/>
          </a:p>
          <a:p>
            <a:pPr marL="457200" lvl="0" indent="-342900" algn="l" rtl="0">
              <a:lnSpc>
                <a:spcPct val="150000"/>
              </a:lnSpc>
              <a:spcBef>
                <a:spcPts val="0"/>
              </a:spcBef>
              <a:spcAft>
                <a:spcPts val="0"/>
              </a:spcAft>
              <a:buSzPts val="1800"/>
              <a:buChar char="●"/>
            </a:pPr>
            <a:r>
              <a:rPr lang="en"/>
              <a:t>Luther burned the order and was excommunicated</a:t>
            </a:r>
            <a:endParaRPr/>
          </a:p>
          <a:p>
            <a:pPr marL="457200" lvl="0" indent="-342900" algn="l" rtl="0">
              <a:lnSpc>
                <a:spcPct val="150000"/>
              </a:lnSpc>
              <a:spcBef>
                <a:spcPts val="0"/>
              </a:spcBef>
              <a:spcAft>
                <a:spcPts val="0"/>
              </a:spcAft>
              <a:buSzPts val="1800"/>
              <a:buChar char="●"/>
            </a:pPr>
            <a:r>
              <a:rPr lang="en"/>
              <a:t>Luther went into hiding where he translated the New Testament into German – spreading his beliefs even further</a:t>
            </a:r>
            <a:endParaRPr/>
          </a:p>
          <a:p>
            <a:pPr marL="0" lvl="0" indent="0" algn="l" rtl="0">
              <a:spcBef>
                <a:spcPts val="16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Protestantism Is Born</a:t>
            </a:r>
            <a:endParaRPr/>
          </a:p>
        </p:txBody>
      </p:sp>
      <p:sp>
        <p:nvSpPr>
          <p:cNvPr id="144" name="Google Shape;144;p2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Some Local German Churches accepted Luther’s ideas</a:t>
            </a:r>
            <a:endParaRPr/>
          </a:p>
          <a:p>
            <a:pPr marL="457200" lvl="0" indent="-342900" algn="l" rtl="0">
              <a:spcBef>
                <a:spcPts val="0"/>
              </a:spcBef>
              <a:spcAft>
                <a:spcPts val="0"/>
              </a:spcAft>
              <a:buSzPts val="1800"/>
              <a:buChar char="●"/>
            </a:pPr>
            <a:r>
              <a:rPr lang="en"/>
              <a:t>Lutheranism was formed</a:t>
            </a:r>
            <a:endParaRPr/>
          </a:p>
          <a:p>
            <a:pPr marL="457200" lvl="0" indent="-342900" algn="l" rtl="0">
              <a:spcBef>
                <a:spcPts val="0"/>
              </a:spcBef>
              <a:spcAft>
                <a:spcPts val="0"/>
              </a:spcAft>
              <a:buSzPts val="1800"/>
              <a:buChar char="●"/>
            </a:pPr>
            <a:r>
              <a:rPr lang="en"/>
              <a:t>Supported by German Princes who issued a formal “protest” against the Church for suppressing the reforms</a:t>
            </a:r>
            <a:endParaRPr/>
          </a:p>
          <a:p>
            <a:pPr marL="457200" lvl="0" indent="-342900" algn="l" rtl="0">
              <a:spcBef>
                <a:spcPts val="0"/>
              </a:spcBef>
              <a:spcAft>
                <a:spcPts val="0"/>
              </a:spcAft>
              <a:buSzPts val="1800"/>
              <a:buChar char="●"/>
            </a:pPr>
            <a:r>
              <a:rPr lang="en"/>
              <a:t>The reformers came to be known as [PROTEST]ants - Protestants</a:t>
            </a:r>
            <a:endParaRPr/>
          </a:p>
          <a:p>
            <a:pPr marL="0" lvl="0" indent="0" algn="l" rtl="0">
              <a:spcBef>
                <a:spcPts val="160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 Calvin</a:t>
            </a:r>
            <a:endParaRPr/>
          </a:p>
        </p:txBody>
      </p:sp>
      <p:sp>
        <p:nvSpPr>
          <p:cNvPr id="157" name="Google Shape;157;p2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Swiss reformer</a:t>
            </a:r>
            <a:endParaRPr/>
          </a:p>
          <a:p>
            <a:pPr marL="457200" lvl="0" indent="-342900" algn="l" rtl="0">
              <a:spcBef>
                <a:spcPts val="0"/>
              </a:spcBef>
              <a:spcAft>
                <a:spcPts val="0"/>
              </a:spcAft>
              <a:buSzPts val="1800"/>
              <a:buChar char="●"/>
            </a:pPr>
            <a:r>
              <a:rPr lang="en"/>
              <a:t>Influenced by Luther</a:t>
            </a:r>
            <a:endParaRPr/>
          </a:p>
          <a:p>
            <a:pPr marL="914400" lvl="1" indent="-317500" algn="l" rtl="0">
              <a:spcBef>
                <a:spcPts val="0"/>
              </a:spcBef>
              <a:spcAft>
                <a:spcPts val="0"/>
              </a:spcAft>
              <a:buSzPts val="1400"/>
              <a:buChar char="○"/>
            </a:pPr>
            <a:r>
              <a:rPr lang="en"/>
              <a:t>Disagreed with his “salvation through faith alone” mantra.</a:t>
            </a:r>
            <a:endParaRPr/>
          </a:p>
          <a:p>
            <a:pPr marL="457200" lvl="0" indent="-342900" algn="l" rtl="0">
              <a:spcBef>
                <a:spcPts val="0"/>
              </a:spcBef>
              <a:spcAft>
                <a:spcPts val="0"/>
              </a:spcAft>
              <a:buSzPts val="1800"/>
              <a:buChar char="●"/>
            </a:pPr>
            <a:r>
              <a:rPr lang="en"/>
              <a:t>Believed in predestination</a:t>
            </a:r>
            <a:endParaRPr/>
          </a:p>
          <a:p>
            <a:pPr marL="914400" lvl="1" indent="-317500" algn="l" rtl="0">
              <a:spcBef>
                <a:spcPts val="0"/>
              </a:spcBef>
              <a:spcAft>
                <a:spcPts val="0"/>
              </a:spcAft>
              <a:buSzPts val="1400"/>
              <a:buChar char="○"/>
            </a:pPr>
            <a:r>
              <a:rPr lang="en"/>
              <a:t>God knew everything that will happen </a:t>
            </a:r>
            <a:endParaRPr/>
          </a:p>
          <a:p>
            <a:pPr marL="457200" lvl="0" indent="-342900" algn="l" rtl="0">
              <a:spcBef>
                <a:spcPts val="0"/>
              </a:spcBef>
              <a:spcAft>
                <a:spcPts val="0"/>
              </a:spcAft>
              <a:buSzPts val="1800"/>
              <a:buChar char="●"/>
            </a:pPr>
            <a:r>
              <a:rPr lang="en"/>
              <a:t>“Purified” approach to life:</a:t>
            </a:r>
            <a:endParaRPr/>
          </a:p>
          <a:p>
            <a:pPr marL="914400" lvl="1" indent="-317500" algn="l" rtl="0">
              <a:spcBef>
                <a:spcPts val="0"/>
              </a:spcBef>
              <a:spcAft>
                <a:spcPts val="0"/>
              </a:spcAft>
              <a:buSzPts val="1400"/>
              <a:buChar char="○"/>
            </a:pPr>
            <a:r>
              <a:rPr lang="en"/>
              <a:t>No drinking</a:t>
            </a:r>
            <a:endParaRPr/>
          </a:p>
          <a:p>
            <a:pPr marL="914400" lvl="1" indent="-317500" algn="l" rtl="0">
              <a:spcBef>
                <a:spcPts val="0"/>
              </a:spcBef>
              <a:spcAft>
                <a:spcPts val="0"/>
              </a:spcAft>
              <a:buSzPts val="1400"/>
              <a:buChar char="○"/>
            </a:pPr>
            <a:r>
              <a:rPr lang="en"/>
              <a:t>No swearing</a:t>
            </a:r>
            <a:endParaRPr/>
          </a:p>
          <a:p>
            <a:pPr marL="914400" lvl="1" indent="-317500" algn="l" rtl="0">
              <a:spcBef>
                <a:spcPts val="0"/>
              </a:spcBef>
              <a:spcAft>
                <a:spcPts val="0"/>
              </a:spcAft>
              <a:buSzPts val="1400"/>
              <a:buChar char="○"/>
            </a:pPr>
            <a:r>
              <a:rPr lang="en"/>
              <a:t>No gambling</a:t>
            </a:r>
            <a:endParaRPr/>
          </a:p>
          <a:p>
            <a:pPr marL="914400" lvl="1" indent="-317500" algn="l" rtl="0">
              <a:spcBef>
                <a:spcPts val="0"/>
              </a:spcBef>
              <a:spcAft>
                <a:spcPts val="0"/>
              </a:spcAft>
              <a:buSzPts val="1400"/>
              <a:buChar char="○"/>
            </a:pPr>
            <a:r>
              <a:rPr lang="en"/>
              <a:t>No card playing</a:t>
            </a:r>
            <a:endParaRPr/>
          </a:p>
        </p:txBody>
      </p:sp>
      <p:pic>
        <p:nvPicPr>
          <p:cNvPr id="158" name="Google Shape;158;p27"/>
          <p:cNvPicPr preferRelativeResize="0"/>
          <p:nvPr/>
        </p:nvPicPr>
        <p:blipFill>
          <a:blip r:embed="rId3">
            <a:alphaModFix/>
          </a:blip>
          <a:stretch>
            <a:fillRect/>
          </a:stretch>
        </p:blipFill>
        <p:spPr>
          <a:xfrm>
            <a:off x="6206728" y="696787"/>
            <a:ext cx="2751447" cy="3749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Calvinism Spin-offs</a:t>
            </a:r>
            <a:endParaRPr/>
          </a:p>
        </p:txBody>
      </p:sp>
      <p:sp>
        <p:nvSpPr>
          <p:cNvPr id="164" name="Google Shape;164;p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England = Puritans</a:t>
            </a:r>
            <a:endParaRPr/>
          </a:p>
          <a:p>
            <a:pPr marL="457200" lvl="0" indent="-342900" algn="l" rtl="0">
              <a:lnSpc>
                <a:spcPct val="150000"/>
              </a:lnSpc>
              <a:spcBef>
                <a:spcPts val="0"/>
              </a:spcBef>
              <a:spcAft>
                <a:spcPts val="0"/>
              </a:spcAft>
              <a:buSzPts val="1800"/>
              <a:buChar char="●"/>
            </a:pPr>
            <a:r>
              <a:rPr lang="en"/>
              <a:t>Scotland = Presbyterians</a:t>
            </a:r>
            <a:endParaRPr/>
          </a:p>
          <a:p>
            <a:pPr marL="457200" lvl="0" indent="-342900" algn="l" rtl="0">
              <a:lnSpc>
                <a:spcPct val="150000"/>
              </a:lnSpc>
              <a:spcBef>
                <a:spcPts val="0"/>
              </a:spcBef>
              <a:spcAft>
                <a:spcPts val="0"/>
              </a:spcAft>
              <a:buSzPts val="1800"/>
              <a:buChar char="●"/>
            </a:pPr>
            <a:r>
              <a:rPr lang="en"/>
              <a:t>Holland = Dutch Reform</a:t>
            </a:r>
            <a:endParaRPr/>
          </a:p>
          <a:p>
            <a:pPr marL="457200" lvl="0" indent="-342900" algn="l" rtl="0">
              <a:lnSpc>
                <a:spcPct val="150000"/>
              </a:lnSpc>
              <a:spcBef>
                <a:spcPts val="0"/>
              </a:spcBef>
              <a:spcAft>
                <a:spcPts val="0"/>
              </a:spcAft>
              <a:buSzPts val="1800"/>
              <a:buChar char="●"/>
            </a:pPr>
            <a:r>
              <a:rPr lang="en"/>
              <a:t>France = Huguenots</a:t>
            </a:r>
            <a:endParaRPr/>
          </a:p>
          <a:p>
            <a:pPr marL="457200" lvl="0" indent="-342900" algn="l" rtl="0">
              <a:lnSpc>
                <a:spcPct val="150000"/>
              </a:lnSpc>
              <a:spcBef>
                <a:spcPts val="0"/>
              </a:spcBef>
              <a:spcAft>
                <a:spcPts val="0"/>
              </a:spcAft>
              <a:buSzPts val="1800"/>
              <a:buChar char="●"/>
            </a:pPr>
            <a:r>
              <a:rPr lang="en"/>
              <a:t>Germany = Reform Church</a:t>
            </a:r>
            <a:endParaRPr/>
          </a:p>
          <a:p>
            <a:pPr marL="457200" lvl="0" indent="-342900" algn="l" rtl="0">
              <a:lnSpc>
                <a:spcPct val="150000"/>
              </a:lnSpc>
              <a:spcBef>
                <a:spcPts val="0"/>
              </a:spcBef>
              <a:spcAft>
                <a:spcPts val="0"/>
              </a:spcAft>
              <a:buSzPts val="1800"/>
              <a:buChar char="●"/>
            </a:pPr>
            <a:r>
              <a:rPr lang="en"/>
              <a:t>Anabaptists</a:t>
            </a:r>
            <a:endParaRPr/>
          </a:p>
          <a:p>
            <a:pPr marL="914400" lvl="1" indent="-317500" algn="l" rtl="0">
              <a:lnSpc>
                <a:spcPct val="150000"/>
              </a:lnSpc>
              <a:spcBef>
                <a:spcPts val="0"/>
              </a:spcBef>
              <a:spcAft>
                <a:spcPts val="0"/>
              </a:spcAft>
              <a:buSzPts val="1400"/>
              <a:buChar char="○"/>
            </a:pPr>
            <a:r>
              <a:rPr lang="en"/>
              <a:t>Believed in separation of church and state and did not believe in infant baptism</a:t>
            </a:r>
            <a:endParaRPr/>
          </a:p>
          <a:p>
            <a:pPr marL="457200" lvl="0" indent="-342900" algn="l" rtl="0">
              <a:lnSpc>
                <a:spcPct val="150000"/>
              </a:lnSpc>
              <a:spcBef>
                <a:spcPts val="0"/>
              </a:spcBef>
              <a:spcAft>
                <a:spcPts val="0"/>
              </a:spcAft>
              <a:buSzPts val="1800"/>
              <a:buChar char="●"/>
            </a:pPr>
            <a:r>
              <a:rPr lang="en"/>
              <a:t>Lutherans and Catholics both despised Calvinists.</a:t>
            </a:r>
            <a:endParaRPr/>
          </a:p>
          <a:p>
            <a:pPr marL="457200" lvl="0" indent="0" algn="l" rtl="0">
              <a:spcBef>
                <a:spcPts val="1600"/>
              </a:spcBef>
              <a:spcAft>
                <a:spcPts val="1600"/>
              </a:spcAft>
              <a:buNone/>
            </a:pPr>
            <a:endParaRPr/>
          </a:p>
        </p:txBody>
      </p:sp>
      <p:pic>
        <p:nvPicPr>
          <p:cNvPr id="165" name="Google Shape;165;p28"/>
          <p:cNvPicPr preferRelativeResize="0"/>
          <p:nvPr/>
        </p:nvPicPr>
        <p:blipFill>
          <a:blip r:embed="rId3">
            <a:alphaModFix/>
          </a:blip>
          <a:stretch>
            <a:fillRect/>
          </a:stretch>
        </p:blipFill>
        <p:spPr>
          <a:xfrm>
            <a:off x="4413926" y="240460"/>
            <a:ext cx="4502000" cy="33747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Religious Wars Begin</a:t>
            </a:r>
            <a:endParaRPr/>
          </a:p>
        </p:txBody>
      </p:sp>
      <p:sp>
        <p:nvSpPr>
          <p:cNvPr id="171" name="Google Shape;171;p2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Germany – Catholics and Lutherans opposed Calvinists</a:t>
            </a:r>
            <a:endParaRPr/>
          </a:p>
          <a:p>
            <a:pPr marL="457200" lvl="0" indent="-342900" algn="l" rtl="0">
              <a:spcBef>
                <a:spcPts val="0"/>
              </a:spcBef>
              <a:spcAft>
                <a:spcPts val="0"/>
              </a:spcAft>
              <a:buSzPts val="1800"/>
              <a:buChar char="●"/>
            </a:pPr>
            <a:r>
              <a:rPr lang="en"/>
              <a:t>France – Wars between Catholics and Calvinists</a:t>
            </a:r>
            <a:endParaRPr/>
          </a:p>
          <a:p>
            <a:pPr marL="457200" lvl="0" indent="-342900" algn="l" rtl="0">
              <a:spcBef>
                <a:spcPts val="0"/>
              </a:spcBef>
              <a:spcAft>
                <a:spcPts val="0"/>
              </a:spcAft>
              <a:buSzPts val="1800"/>
              <a:buChar char="●"/>
            </a:pPr>
            <a:r>
              <a:rPr lang="en"/>
              <a:t>Netherlands – Calvinists are prosecuted</a:t>
            </a:r>
            <a:endParaRPr/>
          </a:p>
          <a:p>
            <a:pPr marL="457200" lvl="0" indent="-342900" algn="l" rtl="0">
              <a:spcBef>
                <a:spcPts val="0"/>
              </a:spcBef>
              <a:spcAft>
                <a:spcPts val="0"/>
              </a:spcAft>
              <a:buSzPts val="1800"/>
              <a:buChar char="●"/>
            </a:pPr>
            <a:r>
              <a:rPr lang="en"/>
              <a:t>England – Some Calvinists fled to America for religious freedom</a:t>
            </a:r>
            <a:endParaRPr/>
          </a:p>
          <a:p>
            <a:pPr marL="457200" lvl="0" indent="-342900" algn="l" rtl="0">
              <a:spcBef>
                <a:spcPts val="0"/>
              </a:spcBef>
              <a:spcAft>
                <a:spcPts val="0"/>
              </a:spcAft>
              <a:buSzPts val="1800"/>
              <a:buChar char="●"/>
            </a:pPr>
            <a:r>
              <a:rPr lang="en"/>
              <a:t>Scotland – Calvinist John Knox overthrew Catholic Queen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8" name="Google Shape;178;p30"/>
          <p:cNvPicPr preferRelativeResize="0"/>
          <p:nvPr/>
        </p:nvPicPr>
        <p:blipFill>
          <a:blip r:embed="rId3">
            <a:alphaModFix/>
          </a:blip>
          <a:stretch>
            <a:fillRect/>
          </a:stretch>
        </p:blipFill>
        <p:spPr>
          <a:xfrm>
            <a:off x="1524000" y="271463"/>
            <a:ext cx="6096000" cy="4600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English Reformation</a:t>
            </a:r>
            <a:endParaRPr/>
          </a:p>
        </p:txBody>
      </p:sp>
      <p:sp>
        <p:nvSpPr>
          <p:cNvPr id="184" name="Google Shape;184;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Henry VIII </a:t>
            </a:r>
            <a:endParaRPr/>
          </a:p>
          <a:p>
            <a:pPr marL="914400" lvl="1" indent="-317500" algn="l" rtl="0">
              <a:spcBef>
                <a:spcPts val="0"/>
              </a:spcBef>
              <a:spcAft>
                <a:spcPts val="0"/>
              </a:spcAft>
              <a:buSzPts val="1400"/>
              <a:buChar char="○"/>
            </a:pPr>
            <a:r>
              <a:rPr lang="en"/>
              <a:t>Wanted annulment from wife, Catherine.</a:t>
            </a:r>
            <a:endParaRPr/>
          </a:p>
          <a:p>
            <a:pPr marL="457200" lvl="0" indent="-342900" algn="l" rtl="0">
              <a:spcBef>
                <a:spcPts val="0"/>
              </a:spcBef>
              <a:spcAft>
                <a:spcPts val="0"/>
              </a:spcAft>
              <a:buSzPts val="1800"/>
              <a:buChar char="●"/>
            </a:pPr>
            <a:r>
              <a:rPr lang="en"/>
              <a:t>Wanted to marry Anne Boleyn </a:t>
            </a:r>
            <a:endParaRPr/>
          </a:p>
          <a:p>
            <a:pPr marL="914400" lvl="1" indent="-317500" algn="l" rtl="0">
              <a:spcBef>
                <a:spcPts val="0"/>
              </a:spcBef>
              <a:spcAft>
                <a:spcPts val="0"/>
              </a:spcAft>
              <a:buSzPts val="1400"/>
              <a:buChar char="○"/>
            </a:pPr>
            <a:r>
              <a:rPr lang="en"/>
              <a:t>Hoping she could give him a son.</a:t>
            </a:r>
            <a:endParaRPr/>
          </a:p>
          <a:p>
            <a:pPr marL="457200" lvl="0" indent="-342900" algn="l" rtl="0">
              <a:spcBef>
                <a:spcPts val="0"/>
              </a:spcBef>
              <a:spcAft>
                <a:spcPts val="0"/>
              </a:spcAft>
              <a:buSzPts val="1800"/>
              <a:buChar char="●"/>
            </a:pPr>
            <a:r>
              <a:rPr lang="en"/>
              <a:t>Catholic church refused</a:t>
            </a:r>
            <a:endParaRPr/>
          </a:p>
          <a:p>
            <a:pPr marL="457200" lvl="0" indent="-342900" algn="l" rtl="0">
              <a:spcBef>
                <a:spcPts val="0"/>
              </a:spcBef>
              <a:spcAft>
                <a:spcPts val="0"/>
              </a:spcAft>
              <a:buSzPts val="1800"/>
              <a:buChar char="●"/>
            </a:pPr>
            <a:r>
              <a:rPr lang="en"/>
              <a:t>Henry took over the church</a:t>
            </a:r>
            <a:endParaRPr/>
          </a:p>
          <a:p>
            <a:pPr marL="914400" lvl="1" indent="-317500" algn="l" rtl="0">
              <a:spcBef>
                <a:spcPts val="0"/>
              </a:spcBef>
              <a:spcAft>
                <a:spcPts val="0"/>
              </a:spcAft>
              <a:buSzPts val="1400"/>
              <a:buChar char="○"/>
            </a:pPr>
            <a:r>
              <a:rPr lang="en"/>
              <a:t>Enacted many Protestant beliefs.</a:t>
            </a:r>
            <a:endParaRPr/>
          </a:p>
          <a:p>
            <a:pPr marL="457200" lvl="0" indent="-342900" algn="l" rtl="0">
              <a:spcBef>
                <a:spcPts val="0"/>
              </a:spcBef>
              <a:spcAft>
                <a:spcPts val="0"/>
              </a:spcAft>
              <a:buSzPts val="1800"/>
              <a:buChar char="●"/>
            </a:pPr>
            <a:r>
              <a:rPr lang="en"/>
              <a:t>Thus begins the Church of England</a:t>
            </a:r>
            <a:endParaRPr/>
          </a:p>
          <a:p>
            <a:pPr marL="914400" lvl="1" indent="-317500" algn="l" rtl="0">
              <a:spcBef>
                <a:spcPts val="0"/>
              </a:spcBef>
              <a:spcAft>
                <a:spcPts val="0"/>
              </a:spcAft>
              <a:buSzPts val="1400"/>
              <a:buChar char="○"/>
            </a:pPr>
            <a:r>
              <a:rPr lang="en"/>
              <a:t>or Anglican Church (same religion)</a:t>
            </a:r>
            <a:endParaRPr/>
          </a:p>
          <a:p>
            <a:pPr marL="457200" lvl="0" indent="-342900" algn="l" rtl="0">
              <a:spcBef>
                <a:spcPts val="0"/>
              </a:spcBef>
              <a:spcAft>
                <a:spcPts val="0"/>
              </a:spcAft>
              <a:buSzPts val="1800"/>
              <a:buChar char="●"/>
            </a:pPr>
            <a:r>
              <a:rPr lang="en"/>
              <a:t>Married Boleyn</a:t>
            </a:r>
            <a:endParaRPr/>
          </a:p>
          <a:p>
            <a:pPr marL="914400" lvl="1" indent="-317500" algn="l" rtl="0">
              <a:spcBef>
                <a:spcPts val="0"/>
              </a:spcBef>
              <a:spcAft>
                <a:spcPts val="0"/>
              </a:spcAft>
              <a:buSzPts val="1400"/>
              <a:buChar char="○"/>
            </a:pPr>
            <a:r>
              <a:rPr lang="en"/>
              <a:t>Gave him a daughter, Elizabeth</a:t>
            </a:r>
            <a:endParaRPr/>
          </a:p>
        </p:txBody>
      </p:sp>
      <p:pic>
        <p:nvPicPr>
          <p:cNvPr id="185" name="Google Shape;185;p31"/>
          <p:cNvPicPr preferRelativeResize="0"/>
          <p:nvPr/>
        </p:nvPicPr>
        <p:blipFill>
          <a:blip r:embed="rId3">
            <a:alphaModFix/>
          </a:blip>
          <a:stretch>
            <a:fillRect/>
          </a:stretch>
        </p:blipFill>
        <p:spPr>
          <a:xfrm>
            <a:off x="5666375" y="176800"/>
            <a:ext cx="3282200" cy="47898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190100" y="1534050"/>
            <a:ext cx="8520600" cy="218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Absolutist </a:t>
            </a:r>
            <a:endParaRPr sz="6000"/>
          </a:p>
          <a:p>
            <a:pPr marL="0" lvl="0" indent="0" algn="l" rtl="0">
              <a:spcBef>
                <a:spcPts val="0"/>
              </a:spcBef>
              <a:spcAft>
                <a:spcPts val="0"/>
              </a:spcAft>
              <a:buNone/>
            </a:pPr>
            <a:r>
              <a:rPr lang="en" sz="6000"/>
              <a:t>Monarchs</a:t>
            </a:r>
            <a:endParaRPr sz="6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Sub-Units</a:t>
            </a:r>
            <a:endParaRPr/>
          </a:p>
        </p:txBody>
      </p:sp>
      <p:sp>
        <p:nvSpPr>
          <p:cNvPr id="73" name="Google Shape;73;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3.1 - Empires Expand</a:t>
            </a:r>
            <a:endParaRPr/>
          </a:p>
          <a:p>
            <a:pPr marL="0" lvl="0" indent="0" algn="l" rtl="0">
              <a:spcBef>
                <a:spcPts val="1600"/>
              </a:spcBef>
              <a:spcAft>
                <a:spcPts val="0"/>
              </a:spcAft>
              <a:buNone/>
            </a:pPr>
            <a:r>
              <a:rPr lang="en"/>
              <a:t>3.2 - Empires: Administration</a:t>
            </a:r>
            <a:endParaRPr/>
          </a:p>
          <a:p>
            <a:pPr marL="0" lvl="0" indent="0" algn="l" rtl="0">
              <a:spcBef>
                <a:spcPts val="1600"/>
              </a:spcBef>
              <a:spcAft>
                <a:spcPts val="1600"/>
              </a:spcAft>
              <a:buNone/>
            </a:pPr>
            <a:r>
              <a:rPr lang="en"/>
              <a:t>3.3 - Empires: Belief Systems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Louis XIV</a:t>
            </a:r>
            <a:endParaRPr/>
          </a:p>
        </p:txBody>
      </p:sp>
      <p:sp>
        <p:nvSpPr>
          <p:cNvPr id="197" name="Google Shape;197;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Took power or France in 1643 at the age of 5 years old.</a:t>
            </a:r>
            <a:endParaRPr/>
          </a:p>
          <a:p>
            <a:pPr marL="457200" lvl="0" indent="-342900" algn="l" rtl="0">
              <a:spcBef>
                <a:spcPts val="0"/>
              </a:spcBef>
              <a:spcAft>
                <a:spcPts val="0"/>
              </a:spcAft>
              <a:buSzPts val="1800"/>
              <a:buChar char="●"/>
            </a:pPr>
            <a:r>
              <a:rPr lang="en"/>
              <a:t>Cardinal Mazarin was chief minister.</a:t>
            </a:r>
            <a:endParaRPr/>
          </a:p>
          <a:p>
            <a:pPr marL="457200" lvl="0" indent="-342900" algn="l" rtl="0">
              <a:spcBef>
                <a:spcPts val="0"/>
              </a:spcBef>
              <a:spcAft>
                <a:spcPts val="0"/>
              </a:spcAft>
              <a:buSzPts val="1800"/>
              <a:buChar char="●"/>
            </a:pPr>
            <a:r>
              <a:rPr lang="en"/>
              <a:t>Mazarin dies in 1661, and Louis took absolute power.</a:t>
            </a:r>
            <a:endParaRPr/>
          </a:p>
          <a:p>
            <a:pPr marL="457200" lvl="0" indent="-342900" algn="l" rtl="0">
              <a:spcBef>
                <a:spcPts val="0"/>
              </a:spcBef>
              <a:spcAft>
                <a:spcPts val="0"/>
              </a:spcAft>
              <a:buSzPts val="1800"/>
              <a:buChar char="●"/>
            </a:pPr>
            <a:r>
              <a:rPr lang="en"/>
              <a:t>Took the sun as symbol of his absolute power.</a:t>
            </a:r>
            <a:endParaRPr/>
          </a:p>
          <a:p>
            <a:pPr marL="914400" lvl="1" indent="-317500" algn="l" rtl="0">
              <a:spcBef>
                <a:spcPts val="0"/>
              </a:spcBef>
              <a:spcAft>
                <a:spcPts val="0"/>
              </a:spcAft>
              <a:buSzPts val="1400"/>
              <a:buChar char="○"/>
            </a:pPr>
            <a:r>
              <a:rPr lang="en"/>
              <a:t>Known as “The Sun King”</a:t>
            </a:r>
            <a:endParaRPr/>
          </a:p>
          <a:p>
            <a:pPr marL="457200" lvl="0" indent="-342900" algn="l" rtl="0">
              <a:spcBef>
                <a:spcPts val="0"/>
              </a:spcBef>
              <a:spcAft>
                <a:spcPts val="0"/>
              </a:spcAft>
              <a:buSzPts val="1800"/>
              <a:buChar char="●"/>
            </a:pPr>
            <a:r>
              <a:rPr lang="en"/>
              <a:t>“Just like sun sits in center of universe, so do I stand at center of nation.”</a:t>
            </a:r>
            <a:endParaRPr/>
          </a:p>
          <a:p>
            <a:pPr marL="457200" lvl="0" indent="-342900" algn="l" rtl="0">
              <a:spcBef>
                <a:spcPts val="0"/>
              </a:spcBef>
              <a:spcAft>
                <a:spcPts val="0"/>
              </a:spcAft>
              <a:buSzPts val="1800"/>
              <a:buChar char="●"/>
            </a:pPr>
            <a:r>
              <a:rPr lang="en"/>
              <a:t>“L’etat, c’est moi” (I am the state)</a:t>
            </a:r>
            <a:endParaRPr/>
          </a:p>
          <a:p>
            <a:pPr marL="457200" lvl="0" indent="0" algn="l" rtl="0">
              <a:spcBef>
                <a:spcPts val="1600"/>
              </a:spcBef>
              <a:spcAft>
                <a:spcPts val="1600"/>
              </a:spcAft>
              <a:buNone/>
            </a:pPr>
            <a:endParaRPr/>
          </a:p>
        </p:txBody>
      </p:sp>
      <p:pic>
        <p:nvPicPr>
          <p:cNvPr id="198" name="Google Shape;198;p33"/>
          <p:cNvPicPr preferRelativeResize="0"/>
          <p:nvPr/>
        </p:nvPicPr>
        <p:blipFill>
          <a:blip r:embed="rId3">
            <a:alphaModFix/>
          </a:blip>
          <a:stretch>
            <a:fillRect/>
          </a:stretch>
        </p:blipFill>
        <p:spPr>
          <a:xfrm>
            <a:off x="6724252" y="55227"/>
            <a:ext cx="2338175" cy="2794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Powerful Was Louis XIV?</a:t>
            </a:r>
            <a:endParaRPr/>
          </a:p>
        </p:txBody>
      </p:sp>
      <p:sp>
        <p:nvSpPr>
          <p:cNvPr id="204" name="Google Shape;204;p3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Expanded bureaucracy</a:t>
            </a:r>
            <a:endParaRPr/>
          </a:p>
          <a:p>
            <a:pPr marL="457200" lvl="0" indent="-342900" algn="l" rtl="0">
              <a:spcBef>
                <a:spcPts val="0"/>
              </a:spcBef>
              <a:spcAft>
                <a:spcPts val="0"/>
              </a:spcAft>
              <a:buSzPts val="1800"/>
              <a:buChar char="●"/>
            </a:pPr>
            <a:r>
              <a:rPr lang="en"/>
              <a:t>Appointed intendants (royal officials who collected taxes)</a:t>
            </a:r>
            <a:endParaRPr/>
          </a:p>
          <a:p>
            <a:pPr marL="457200" lvl="0" indent="-342900" algn="l" rtl="0">
              <a:spcBef>
                <a:spcPts val="0"/>
              </a:spcBef>
              <a:spcAft>
                <a:spcPts val="0"/>
              </a:spcAft>
              <a:buSzPts val="1800"/>
              <a:buChar char="●"/>
            </a:pPr>
            <a:r>
              <a:rPr lang="en"/>
              <a:t>Built strongest standing army in Europe (300,000 soldiers)</a:t>
            </a:r>
            <a:endParaRPr/>
          </a:p>
          <a:p>
            <a:pPr marL="457200" lvl="0" indent="-342900" algn="l" rtl="0">
              <a:spcBef>
                <a:spcPts val="0"/>
              </a:spcBef>
              <a:spcAft>
                <a:spcPts val="0"/>
              </a:spcAft>
              <a:buSzPts val="1800"/>
              <a:buChar char="●"/>
            </a:pPr>
            <a:r>
              <a:rPr lang="en"/>
              <a:t>High-ranking nobles would compete for the privilege of:</a:t>
            </a:r>
            <a:endParaRPr/>
          </a:p>
          <a:p>
            <a:pPr marL="914400" lvl="1" indent="-317500" algn="l" rtl="0">
              <a:spcBef>
                <a:spcPts val="0"/>
              </a:spcBef>
              <a:spcAft>
                <a:spcPts val="0"/>
              </a:spcAft>
              <a:buSzPts val="1400"/>
              <a:buChar char="○"/>
            </a:pPr>
            <a:r>
              <a:rPr lang="en"/>
              <a:t>Waking Louis</a:t>
            </a:r>
            <a:endParaRPr/>
          </a:p>
          <a:p>
            <a:pPr marL="914400" lvl="1" indent="-317500" algn="l" rtl="0">
              <a:spcBef>
                <a:spcPts val="0"/>
              </a:spcBef>
              <a:spcAft>
                <a:spcPts val="0"/>
              </a:spcAft>
              <a:buSzPts val="1400"/>
              <a:buChar char="○"/>
            </a:pPr>
            <a:r>
              <a:rPr lang="en"/>
              <a:t>Putting Louis to bed</a:t>
            </a:r>
            <a:endParaRPr/>
          </a:p>
          <a:p>
            <a:pPr marL="914400" lvl="1" indent="-317500" algn="l" rtl="0">
              <a:spcBef>
                <a:spcPts val="0"/>
              </a:spcBef>
              <a:spcAft>
                <a:spcPts val="0"/>
              </a:spcAft>
              <a:buSzPts val="1400"/>
              <a:buChar char="○"/>
            </a:pPr>
            <a:r>
              <a:rPr lang="en"/>
              <a:t>Dressing Louis</a:t>
            </a:r>
            <a:endParaRPr/>
          </a:p>
          <a:p>
            <a:pPr marL="914400" lvl="1" indent="-317500" algn="l" rtl="0">
              <a:spcBef>
                <a:spcPts val="0"/>
              </a:spcBef>
              <a:spcAft>
                <a:spcPts val="0"/>
              </a:spcAft>
              <a:buSzPts val="1400"/>
              <a:buChar char="○"/>
            </a:pPr>
            <a:r>
              <a:rPr lang="en"/>
              <a:t>Feeding Louis</a:t>
            </a:r>
            <a:endParaRPr/>
          </a:p>
          <a:p>
            <a:pPr marL="914400" lvl="1" indent="-317500" algn="l" rtl="0">
              <a:spcBef>
                <a:spcPts val="0"/>
              </a:spcBef>
              <a:spcAft>
                <a:spcPts val="0"/>
              </a:spcAft>
              <a:buSzPts val="1400"/>
              <a:buChar char="○"/>
            </a:pPr>
            <a:r>
              <a:rPr lang="en"/>
              <a:t>Even giving Louis a bath!</a:t>
            </a:r>
            <a:endParaRPr/>
          </a:p>
          <a:p>
            <a:pPr marL="914400" lvl="1" indent="-317500" algn="l" rtl="0">
              <a:spcBef>
                <a:spcPts val="0"/>
              </a:spcBef>
              <a:spcAft>
                <a:spcPts val="0"/>
              </a:spcAft>
              <a:buSzPts val="1400"/>
              <a:buChar char="○"/>
            </a:pPr>
            <a:r>
              <a:rPr lang="en"/>
              <a:t>WHY?!?!?!?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Versailles</a:t>
            </a:r>
            <a:endParaRPr/>
          </a:p>
        </p:txBody>
      </p:sp>
      <p:sp>
        <p:nvSpPr>
          <p:cNvPr id="210" name="Google Shape;210;p3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Moved royal palace from the modern day Louvre in central Paris to his dad’s old hunting grounds 12 miles outside of Paris.</a:t>
            </a:r>
            <a:endParaRPr/>
          </a:p>
          <a:p>
            <a:pPr marL="457200" lvl="0" indent="-342900" algn="l" rtl="0">
              <a:spcBef>
                <a:spcPts val="0"/>
              </a:spcBef>
              <a:spcAft>
                <a:spcPts val="0"/>
              </a:spcAft>
              <a:buSzPts val="1800"/>
              <a:buChar char="●"/>
            </a:pPr>
            <a:r>
              <a:rPr lang="en"/>
              <a:t>Built it into the grandest building in Europe</a:t>
            </a:r>
            <a:endParaRPr/>
          </a:p>
          <a:p>
            <a:pPr marL="914400" lvl="1" indent="-317500" algn="l" rtl="0">
              <a:spcBef>
                <a:spcPts val="0"/>
              </a:spcBef>
              <a:spcAft>
                <a:spcPts val="0"/>
              </a:spcAft>
              <a:buSzPts val="1400"/>
              <a:buChar char="○"/>
            </a:pPr>
            <a:r>
              <a:rPr lang="en"/>
              <a:t>A show of wealth and power</a:t>
            </a:r>
            <a:endParaRPr/>
          </a:p>
          <a:p>
            <a:pPr marL="914400" lvl="1" indent="-317500" algn="l" rtl="0">
              <a:spcBef>
                <a:spcPts val="0"/>
              </a:spcBef>
              <a:spcAft>
                <a:spcPts val="0"/>
              </a:spcAft>
              <a:buSzPts val="1400"/>
              <a:buChar char="○"/>
            </a:pPr>
            <a:r>
              <a:rPr lang="en"/>
              <a:t>Adorned with gold</a:t>
            </a:r>
            <a:endParaRPr/>
          </a:p>
          <a:p>
            <a:pPr marL="914400" lvl="1" indent="-317500" algn="l" rtl="0">
              <a:spcBef>
                <a:spcPts val="0"/>
              </a:spcBef>
              <a:spcAft>
                <a:spcPts val="0"/>
              </a:spcAft>
              <a:buSzPts val="1400"/>
              <a:buChar char="○"/>
            </a:pPr>
            <a:r>
              <a:rPr lang="en"/>
              <a:t>Symbols of the sun everywhere</a:t>
            </a:r>
            <a:endParaRPr/>
          </a:p>
          <a:p>
            <a:pPr marL="457200" lvl="0" indent="-342900" algn="l" rtl="0">
              <a:spcBef>
                <a:spcPts val="0"/>
              </a:spcBef>
              <a:spcAft>
                <a:spcPts val="0"/>
              </a:spcAft>
              <a:buSzPts val="1800"/>
              <a:buChar char="●"/>
            </a:pPr>
            <a:r>
              <a:rPr lang="en"/>
              <a:t>Forced the French nobles to live in the palace with him for part of the year</a:t>
            </a:r>
            <a:endParaRPr/>
          </a:p>
          <a:p>
            <a:pPr marL="914400" lvl="1" indent="-317500" algn="l" rtl="0">
              <a:spcBef>
                <a:spcPts val="0"/>
              </a:spcBef>
              <a:spcAft>
                <a:spcPts val="0"/>
              </a:spcAft>
              <a:buSzPts val="1400"/>
              <a:buChar char="○"/>
            </a:pPr>
            <a:r>
              <a:rPr lang="en"/>
              <a:t>Their families stayed home</a:t>
            </a:r>
            <a:endParaRPr/>
          </a:p>
          <a:p>
            <a:pPr marL="457200" lvl="0" indent="-342900" algn="l" rtl="0">
              <a:spcBef>
                <a:spcPts val="0"/>
              </a:spcBef>
              <a:spcAft>
                <a:spcPts val="0"/>
              </a:spcAft>
              <a:buSzPts val="1800"/>
              <a:buChar char="●"/>
            </a:pPr>
            <a:r>
              <a:rPr lang="en"/>
              <a:t>Helped pay for Versailles by forcing these nobles to pay Louis rent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3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7" name="Google Shape;217;p36"/>
          <p:cNvPicPr preferRelativeResize="0"/>
          <p:nvPr/>
        </p:nvPicPr>
        <p:blipFill>
          <a:blip r:embed="rId3">
            <a:alphaModFix/>
          </a:blip>
          <a:stretch>
            <a:fillRect/>
          </a:stretch>
        </p:blipFill>
        <p:spPr>
          <a:xfrm>
            <a:off x="0" y="-3"/>
            <a:ext cx="4806723" cy="2365801"/>
          </a:xfrm>
          <a:prstGeom prst="rect">
            <a:avLst/>
          </a:prstGeom>
          <a:noFill/>
          <a:ln>
            <a:noFill/>
          </a:ln>
        </p:spPr>
      </p:pic>
      <p:pic>
        <p:nvPicPr>
          <p:cNvPr id="218" name="Google Shape;218;p36"/>
          <p:cNvPicPr preferRelativeResize="0"/>
          <p:nvPr/>
        </p:nvPicPr>
        <p:blipFill>
          <a:blip r:embed="rId4">
            <a:alphaModFix/>
          </a:blip>
          <a:stretch>
            <a:fillRect/>
          </a:stretch>
        </p:blipFill>
        <p:spPr>
          <a:xfrm>
            <a:off x="4088350" y="2266050"/>
            <a:ext cx="5020276" cy="2823900"/>
          </a:xfrm>
          <a:prstGeom prst="rect">
            <a:avLst/>
          </a:prstGeom>
          <a:noFill/>
          <a:ln>
            <a:noFill/>
          </a:ln>
        </p:spPr>
      </p:pic>
      <p:pic>
        <p:nvPicPr>
          <p:cNvPr id="219" name="Google Shape;219;p36"/>
          <p:cNvPicPr preferRelativeResize="0"/>
          <p:nvPr/>
        </p:nvPicPr>
        <p:blipFill>
          <a:blip r:embed="rId5">
            <a:alphaModFix/>
          </a:blip>
          <a:stretch>
            <a:fillRect/>
          </a:stretch>
        </p:blipFill>
        <p:spPr>
          <a:xfrm>
            <a:off x="-2" y="2365800"/>
            <a:ext cx="4243647" cy="2823900"/>
          </a:xfrm>
          <a:prstGeom prst="rect">
            <a:avLst/>
          </a:prstGeom>
          <a:noFill/>
          <a:ln>
            <a:noFill/>
          </a:ln>
        </p:spPr>
      </p:pic>
      <p:pic>
        <p:nvPicPr>
          <p:cNvPr id="220" name="Google Shape;220;p36"/>
          <p:cNvPicPr preferRelativeResize="0"/>
          <p:nvPr/>
        </p:nvPicPr>
        <p:blipFill>
          <a:blip r:embed="rId6">
            <a:alphaModFix/>
          </a:blip>
          <a:stretch>
            <a:fillRect/>
          </a:stretch>
        </p:blipFill>
        <p:spPr>
          <a:xfrm>
            <a:off x="4973275" y="0"/>
            <a:ext cx="3940800" cy="2630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7"/>
          <p:cNvSpPr txBox="1">
            <a:spLocks noGrp="1"/>
          </p:cNvSpPr>
          <p:nvPr>
            <p:ph type="title"/>
          </p:nvPr>
        </p:nvSpPr>
        <p:spPr>
          <a:xfrm>
            <a:off x="311700" y="1498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of Versailles</a:t>
            </a:r>
            <a:endParaRPr/>
          </a:p>
        </p:txBody>
      </p:sp>
      <p:sp>
        <p:nvSpPr>
          <p:cNvPr id="226" name="Google Shape;226;p3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7" name="Google Shape;227;p37" descr="Version Française ici : http://www.youtube.com/watch?v=7oRPSEEEdV8" title="History of the Palace of Versailles">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311700" y="1498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Tour of Versailles</a:t>
            </a:r>
            <a:endParaRPr/>
          </a:p>
        </p:txBody>
      </p:sp>
      <p:sp>
        <p:nvSpPr>
          <p:cNvPr id="233" name="Google Shape;233;p3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4" name="Google Shape;234;p38" descr="More info about travel to Versailles: http://www.ricksteves.com/europe/france/versailles Versailles, just outside Paris, is the palace other palaces were modeled after.&#10;&#10;At http://www.ricksteves.com, you'll find money-saving travel tips, small-group tours, guidebooks, TV shows, radio programs, podcasts, and more on this destination." title="Versailles, France: Ultimate Royal Palace">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Absolutism in Britain</a:t>
            </a:r>
            <a:endParaRPr/>
          </a:p>
        </p:txBody>
      </p:sp>
      <p:sp>
        <p:nvSpPr>
          <p:cNvPr id="240" name="Google Shape;240;p3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1485-1603: Tudors (Henry VIII, Elizabeth I) worked closely with British Parliament.</a:t>
            </a:r>
            <a:endParaRPr/>
          </a:p>
          <a:p>
            <a:pPr marL="457200" lvl="0" indent="-342900" algn="l" rtl="0">
              <a:spcBef>
                <a:spcPts val="0"/>
              </a:spcBef>
              <a:spcAft>
                <a:spcPts val="0"/>
              </a:spcAft>
              <a:buSzPts val="1800"/>
              <a:buChar char="●"/>
            </a:pPr>
            <a:r>
              <a:rPr lang="en"/>
              <a:t>Elizabeth died childless in 1603.</a:t>
            </a:r>
            <a:endParaRPr/>
          </a:p>
          <a:p>
            <a:pPr marL="457200" lvl="0" indent="-342900" algn="l" rtl="0">
              <a:spcBef>
                <a:spcPts val="0"/>
              </a:spcBef>
              <a:spcAft>
                <a:spcPts val="0"/>
              </a:spcAft>
              <a:buSzPts val="1800"/>
              <a:buChar char="●"/>
            </a:pPr>
            <a:r>
              <a:rPr lang="en"/>
              <a:t>James Stuart, King of Scotland, became King of England.</a:t>
            </a:r>
            <a:endParaRPr/>
          </a:p>
          <a:p>
            <a:pPr marL="914400" lvl="1" indent="-317500" algn="l" rtl="0">
              <a:spcBef>
                <a:spcPts val="0"/>
              </a:spcBef>
              <a:spcAft>
                <a:spcPts val="0"/>
              </a:spcAft>
              <a:buSzPts val="1400"/>
              <a:buChar char="○"/>
            </a:pPr>
            <a:r>
              <a:rPr lang="en"/>
              <a:t>Immediately clashed with Parliament.</a:t>
            </a:r>
            <a:endParaRPr/>
          </a:p>
          <a:p>
            <a:pPr marL="457200" lvl="0" indent="-342900" algn="l" rtl="0">
              <a:spcBef>
                <a:spcPts val="0"/>
              </a:spcBef>
              <a:spcAft>
                <a:spcPts val="0"/>
              </a:spcAft>
              <a:buSzPts val="1800"/>
              <a:buChar char="●"/>
            </a:pPr>
            <a:r>
              <a:rPr lang="en"/>
              <a:t>Wanted to separate from Church of England and go back to Catholicism.</a:t>
            </a:r>
            <a:endParaRPr/>
          </a:p>
          <a:p>
            <a:pPr marL="457200" lvl="0" indent="-342900" algn="l" rtl="0">
              <a:spcBef>
                <a:spcPts val="0"/>
              </a:spcBef>
              <a:spcAft>
                <a:spcPts val="0"/>
              </a:spcAft>
              <a:buSzPts val="1800"/>
              <a:buChar char="●"/>
            </a:pPr>
            <a:r>
              <a:rPr lang="en"/>
              <a:t>Puritans sought to “purify” the church of Catholic practices.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0"/>
          <p:cNvSpPr txBox="1">
            <a:spLocks noGrp="1"/>
          </p:cNvSpPr>
          <p:nvPr>
            <p:ph type="title"/>
          </p:nvPr>
        </p:nvSpPr>
        <p:spPr>
          <a:xfrm>
            <a:off x="311700" y="1532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Absolutism in Central Europe </a:t>
            </a:r>
            <a:endParaRPr/>
          </a:p>
        </p:txBody>
      </p:sp>
      <p:sp>
        <p:nvSpPr>
          <p:cNvPr id="310" name="Google Shape;310;p5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11" name="Google Shape;311;p50"/>
          <p:cNvPicPr preferRelativeResize="0"/>
          <p:nvPr/>
        </p:nvPicPr>
        <p:blipFill>
          <a:blip r:embed="rId3">
            <a:alphaModFix/>
          </a:blip>
          <a:stretch>
            <a:fillRect/>
          </a:stretch>
        </p:blipFill>
        <p:spPr>
          <a:xfrm>
            <a:off x="2006325" y="1038200"/>
            <a:ext cx="5405325" cy="4105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4"/>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Gunpowder Empires</a:t>
            </a:r>
            <a:endParaRPr/>
          </a:p>
        </p:txBody>
      </p:sp>
      <p:sp>
        <p:nvSpPr>
          <p:cNvPr id="337" name="Google Shape;337;p5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38" name="Google Shape;338;p54"/>
          <p:cNvPicPr preferRelativeResize="0"/>
          <p:nvPr/>
        </p:nvPicPr>
        <p:blipFill>
          <a:blip r:embed="rId3">
            <a:alphaModFix/>
          </a:blip>
          <a:stretch>
            <a:fillRect/>
          </a:stretch>
        </p:blipFill>
        <p:spPr>
          <a:xfrm>
            <a:off x="952437" y="738800"/>
            <a:ext cx="7239125" cy="43577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Comparisons</a:t>
            </a:r>
            <a:endParaRPr/>
          </a:p>
        </p:txBody>
      </p:sp>
      <p:sp>
        <p:nvSpPr>
          <p:cNvPr id="344" name="Google Shape;344;p5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Self-defense extremely important</a:t>
            </a:r>
            <a:endParaRPr/>
          </a:p>
          <a:p>
            <a:pPr marL="457200" lvl="0" indent="-342900" algn="l" rtl="0">
              <a:spcBef>
                <a:spcPts val="0"/>
              </a:spcBef>
              <a:spcAft>
                <a:spcPts val="0"/>
              </a:spcAft>
              <a:buSzPts val="1800"/>
              <a:buChar char="●"/>
            </a:pPr>
            <a:r>
              <a:rPr lang="en"/>
              <a:t>Ottoman, Safavid, Mughal, Russian, Manchu</a:t>
            </a:r>
            <a:endParaRPr/>
          </a:p>
          <a:p>
            <a:pPr marL="457200" lvl="0" indent="-342900" algn="l" rtl="0">
              <a:spcBef>
                <a:spcPts val="0"/>
              </a:spcBef>
              <a:spcAft>
                <a:spcPts val="0"/>
              </a:spcAft>
              <a:buSzPts val="1800"/>
              <a:buChar char="●"/>
            </a:pPr>
            <a:r>
              <a:rPr lang="en"/>
              <a:t>Relatively large</a:t>
            </a:r>
            <a:endParaRPr/>
          </a:p>
          <a:p>
            <a:pPr marL="457200" lvl="0" indent="-342900" algn="l" rtl="0">
              <a:spcBef>
                <a:spcPts val="0"/>
              </a:spcBef>
              <a:spcAft>
                <a:spcPts val="0"/>
              </a:spcAft>
              <a:buSzPts val="1800"/>
              <a:buChar char="●"/>
            </a:pPr>
            <a:r>
              <a:rPr lang="en"/>
              <a:t>Expensive</a:t>
            </a:r>
            <a:endParaRPr/>
          </a:p>
          <a:p>
            <a:pPr marL="914400" lvl="1" indent="-317500" algn="l" rtl="0">
              <a:spcBef>
                <a:spcPts val="0"/>
              </a:spcBef>
              <a:spcAft>
                <a:spcPts val="0"/>
              </a:spcAft>
              <a:buSzPts val="1400"/>
              <a:buChar char="○"/>
            </a:pPr>
            <a:r>
              <a:rPr lang="en"/>
              <a:t>Focused on agriculture and not industry</a:t>
            </a:r>
            <a:endParaRPr/>
          </a:p>
          <a:p>
            <a:pPr marL="457200" lvl="0" indent="-342900" algn="l" rtl="0">
              <a:spcBef>
                <a:spcPts val="0"/>
              </a:spcBef>
              <a:spcAft>
                <a:spcPts val="0"/>
              </a:spcAft>
              <a:buSzPts val="1800"/>
              <a:buChar char="●"/>
            </a:pPr>
            <a:r>
              <a:rPr lang="en"/>
              <a:t>Many were located in arid &amp; uninhabitable area</a:t>
            </a:r>
            <a:endParaRPr/>
          </a:p>
          <a:p>
            <a:pPr marL="457200" lvl="0" indent="-342900" algn="l" rtl="0">
              <a:spcBef>
                <a:spcPts val="0"/>
              </a:spcBef>
              <a:spcAft>
                <a:spcPts val="0"/>
              </a:spcAft>
              <a:buSzPts val="1800"/>
              <a:buChar char="●"/>
            </a:pPr>
            <a:r>
              <a:rPr lang="en"/>
              <a:t>Involved in forced labor</a:t>
            </a:r>
            <a:endParaRPr/>
          </a:p>
          <a:p>
            <a:pPr marL="457200" lvl="0" indent="-342900" algn="l" rtl="0">
              <a:spcBef>
                <a:spcPts val="0"/>
              </a:spcBef>
              <a:spcAft>
                <a:spcPts val="0"/>
              </a:spcAft>
              <a:buSzPts val="1800"/>
              <a:buChar char="●"/>
            </a:pPr>
            <a:r>
              <a:rPr lang="en"/>
              <a:t>Power was centralized</a:t>
            </a:r>
            <a:endParaRPr/>
          </a:p>
          <a:p>
            <a:pPr marL="457200" lvl="0" indent="-342900" algn="l" rtl="0">
              <a:spcBef>
                <a:spcPts val="0"/>
              </a:spcBef>
              <a:spcAft>
                <a:spcPts val="0"/>
              </a:spcAft>
              <a:buSzPts val="1800"/>
              <a:buChar char="●"/>
            </a:pPr>
            <a:r>
              <a:rPr lang="en"/>
              <a:t>Collected taxes through tax farming system</a:t>
            </a:r>
            <a:endParaRPr/>
          </a:p>
          <a:p>
            <a:pPr marL="457200" lvl="0" indent="-342900" algn="l" rtl="0">
              <a:spcBef>
                <a:spcPts val="0"/>
              </a:spcBef>
              <a:spcAft>
                <a:spcPts val="0"/>
              </a:spcAft>
              <a:buSzPts val="1800"/>
              <a:buChar char="●"/>
            </a:pPr>
            <a:r>
              <a:rPr lang="en"/>
              <a:t>Between 1500 and 1800 had the largest administrative and economic systems because they were more of a threat to each other</a:t>
            </a:r>
            <a:endParaRPr/>
          </a:p>
          <a:p>
            <a:pPr marL="0" lvl="0" indent="0" algn="l"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 name="Google Shape;79;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0" name="Google Shape;80;p15"/>
          <p:cNvPicPr preferRelativeResize="0"/>
          <p:nvPr/>
        </p:nvPicPr>
        <p:blipFill>
          <a:blip r:embed="rId3">
            <a:alphaModFix/>
          </a:blip>
          <a:stretch>
            <a:fillRect/>
          </a:stretch>
        </p:blipFill>
        <p:spPr>
          <a:xfrm>
            <a:off x="0" y="569214"/>
            <a:ext cx="9144000" cy="400507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Comparisons</a:t>
            </a:r>
            <a:endParaRPr/>
          </a:p>
        </p:txBody>
      </p:sp>
      <p:sp>
        <p:nvSpPr>
          <p:cNvPr id="350" name="Google Shape;350;p5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Nomadism decreases on the steppes</a:t>
            </a:r>
            <a:endParaRPr/>
          </a:p>
          <a:p>
            <a:pPr marL="457200" lvl="0" indent="-342900" algn="l" rtl="0">
              <a:spcBef>
                <a:spcPts val="0"/>
              </a:spcBef>
              <a:spcAft>
                <a:spcPts val="0"/>
              </a:spcAft>
              <a:buSzPts val="1800"/>
              <a:buChar char="●"/>
            </a:pPr>
            <a:r>
              <a:rPr lang="en"/>
              <a:t>Urbanization moving in</a:t>
            </a:r>
            <a:endParaRPr/>
          </a:p>
          <a:p>
            <a:pPr marL="457200" lvl="0" indent="-342900" algn="l" rtl="0">
              <a:spcBef>
                <a:spcPts val="0"/>
              </a:spcBef>
              <a:spcAft>
                <a:spcPts val="0"/>
              </a:spcAft>
              <a:buSzPts val="1800"/>
              <a:buChar char="●"/>
            </a:pPr>
            <a:r>
              <a:rPr lang="en"/>
              <a:t>Switch to gunpowder technology away from mounted warriors</a:t>
            </a:r>
            <a:endParaRPr/>
          </a:p>
          <a:p>
            <a:pPr marL="457200" lvl="0" indent="-342900" algn="l" rtl="0">
              <a:spcBef>
                <a:spcPts val="0"/>
              </a:spcBef>
              <a:spcAft>
                <a:spcPts val="0"/>
              </a:spcAft>
              <a:buSzPts val="1800"/>
              <a:buChar char="●"/>
            </a:pPr>
            <a:r>
              <a:rPr lang="en"/>
              <a:t>Not left behind, but greater than Europe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7"/>
          <p:cNvSpPr txBox="1">
            <a:spLocks noGrp="1"/>
          </p:cNvSpPr>
          <p:nvPr>
            <p:ph type="title"/>
          </p:nvPr>
        </p:nvSpPr>
        <p:spPr>
          <a:xfrm>
            <a:off x="311700" y="2383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Ottoman Empire</a:t>
            </a:r>
            <a:endParaRPr/>
          </a:p>
        </p:txBody>
      </p:sp>
      <p:sp>
        <p:nvSpPr>
          <p:cNvPr id="356" name="Google Shape;356;p5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57" name="Google Shape;357;p57"/>
          <p:cNvPicPr preferRelativeResize="0"/>
          <p:nvPr/>
        </p:nvPicPr>
        <p:blipFill>
          <a:blip r:embed="rId3">
            <a:alphaModFix/>
          </a:blip>
          <a:stretch>
            <a:fillRect/>
          </a:stretch>
        </p:blipFill>
        <p:spPr>
          <a:xfrm>
            <a:off x="1494000" y="1073398"/>
            <a:ext cx="6155976" cy="36885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8"/>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Ottoman Rise to Power</a:t>
            </a:r>
            <a:endParaRPr/>
          </a:p>
        </p:txBody>
      </p:sp>
      <p:sp>
        <p:nvSpPr>
          <p:cNvPr id="363" name="Google Shape;363;p58"/>
          <p:cNvSpPr txBox="1">
            <a:spLocks noGrp="1"/>
          </p:cNvSpPr>
          <p:nvPr>
            <p:ph type="body" idx="1"/>
          </p:nvPr>
        </p:nvSpPr>
        <p:spPr>
          <a:xfrm>
            <a:off x="311700" y="6340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 1299, Osman I took control of a small pastoral tribe of Turks south of Byzantine Empire.</a:t>
            </a:r>
            <a:endParaRPr/>
          </a:p>
          <a:p>
            <a:pPr marL="457200" lvl="0" indent="-342900" algn="l" rtl="0">
              <a:spcBef>
                <a:spcPts val="0"/>
              </a:spcBef>
              <a:spcAft>
                <a:spcPts val="0"/>
              </a:spcAft>
              <a:buSzPts val="1800"/>
              <a:buChar char="●"/>
            </a:pPr>
            <a:r>
              <a:rPr lang="en"/>
              <a:t>He continuously raided the Byzantines, and though he kept losing, this also allowed him to get more people to join him.</a:t>
            </a:r>
            <a:endParaRPr/>
          </a:p>
          <a:p>
            <a:pPr marL="457200" lvl="0" indent="-342900" algn="l" rtl="0">
              <a:spcBef>
                <a:spcPts val="0"/>
              </a:spcBef>
              <a:spcAft>
                <a:spcPts val="0"/>
              </a:spcAft>
              <a:buSzPts val="1800"/>
              <a:buChar char="●"/>
            </a:pPr>
            <a:r>
              <a:rPr lang="en"/>
              <a:t>In 1453, Mehmed II conquered Constantinople, ending the Byzantine Empire and setting the Ottomans as the foremost power in the Middle East. </a:t>
            </a:r>
            <a:endParaRPr/>
          </a:p>
        </p:txBody>
      </p:sp>
      <p:pic>
        <p:nvPicPr>
          <p:cNvPr id="364" name="Google Shape;364;p58"/>
          <p:cNvPicPr preferRelativeResize="0"/>
          <p:nvPr/>
        </p:nvPicPr>
        <p:blipFill>
          <a:blip r:embed="rId3">
            <a:alphaModFix/>
          </a:blip>
          <a:stretch>
            <a:fillRect/>
          </a:stretch>
        </p:blipFill>
        <p:spPr>
          <a:xfrm>
            <a:off x="2979100" y="2754150"/>
            <a:ext cx="3185800" cy="2389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Ottoman: Social</a:t>
            </a:r>
            <a:endParaRPr/>
          </a:p>
        </p:txBody>
      </p:sp>
      <p:sp>
        <p:nvSpPr>
          <p:cNvPr id="370" name="Google Shape;370;p5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Patriarchial Society, but women had more rights than in many European societies of that time.</a:t>
            </a:r>
            <a:endParaRPr/>
          </a:p>
          <a:p>
            <a:pPr marL="457200" lvl="0" indent="-342900" algn="l" rtl="0">
              <a:spcBef>
                <a:spcPts val="0"/>
              </a:spcBef>
              <a:spcAft>
                <a:spcPts val="0"/>
              </a:spcAft>
              <a:buSzPts val="1800"/>
              <a:buChar char="●"/>
            </a:pPr>
            <a:r>
              <a:rPr lang="en"/>
              <a:t>In Islam (and therefore, the Ottoman Empire), women could:</a:t>
            </a:r>
            <a:endParaRPr/>
          </a:p>
          <a:p>
            <a:pPr marL="914400" lvl="1" indent="-317500" algn="l" rtl="0">
              <a:spcBef>
                <a:spcPts val="0"/>
              </a:spcBef>
              <a:spcAft>
                <a:spcPts val="0"/>
              </a:spcAft>
              <a:buSzPts val="1400"/>
              <a:buChar char="○"/>
            </a:pPr>
            <a:r>
              <a:rPr lang="en"/>
              <a:t>Own land</a:t>
            </a:r>
            <a:endParaRPr/>
          </a:p>
          <a:p>
            <a:pPr marL="914400" lvl="1" indent="-317500" algn="l" rtl="0">
              <a:spcBef>
                <a:spcPts val="0"/>
              </a:spcBef>
              <a:spcAft>
                <a:spcPts val="0"/>
              </a:spcAft>
              <a:buSzPts val="1400"/>
              <a:buChar char="○"/>
            </a:pPr>
            <a:r>
              <a:rPr lang="en"/>
              <a:t>Obtain a divorce</a:t>
            </a:r>
            <a:endParaRPr/>
          </a:p>
          <a:p>
            <a:pPr marL="914400" lvl="1" indent="-317500" algn="l" rtl="0">
              <a:spcBef>
                <a:spcPts val="0"/>
              </a:spcBef>
              <a:spcAft>
                <a:spcPts val="0"/>
              </a:spcAft>
              <a:buSzPts val="1400"/>
              <a:buChar char="○"/>
            </a:pPr>
            <a:r>
              <a:rPr lang="en"/>
              <a:t>Testify in court</a:t>
            </a:r>
            <a:endParaRPr/>
          </a:p>
          <a:p>
            <a:pPr marL="457200" lvl="0" indent="-342900" algn="l" rtl="0">
              <a:spcBef>
                <a:spcPts val="0"/>
              </a:spcBef>
              <a:spcAft>
                <a:spcPts val="0"/>
              </a:spcAft>
              <a:buSzPts val="1800"/>
              <a:buChar char="●"/>
            </a:pPr>
            <a:r>
              <a:rPr lang="en"/>
              <a:t>Women often controlled the household, and would often go out with neighboring women to the market, the park, etc. </a:t>
            </a:r>
            <a:endParaRPr/>
          </a:p>
          <a:p>
            <a:pPr marL="457200" lvl="0" indent="-342900" algn="l" rtl="0">
              <a:spcBef>
                <a:spcPts val="0"/>
              </a:spcBef>
              <a:spcAft>
                <a:spcPts val="0"/>
              </a:spcAft>
              <a:buSzPts val="1800"/>
              <a:buChar char="●"/>
            </a:pPr>
            <a:r>
              <a:rPr lang="en"/>
              <a:t>If multiple wives, they would often stay in a harem.</a:t>
            </a:r>
            <a:endParaRPr/>
          </a:p>
          <a:p>
            <a:pPr marL="914400" lvl="1" indent="-317500" algn="l" rtl="0">
              <a:spcBef>
                <a:spcPts val="0"/>
              </a:spcBef>
              <a:spcAft>
                <a:spcPts val="0"/>
              </a:spcAft>
              <a:buSzPts val="1400"/>
              <a:buChar char="○"/>
            </a:pPr>
            <a:r>
              <a:rPr lang="en"/>
              <a:t>Harem: </a:t>
            </a:r>
            <a:r>
              <a:rPr lang="en">
                <a:solidFill>
                  <a:srgbClr val="222222"/>
                </a:solidFill>
                <a:highlight>
                  <a:srgbClr val="FFFFFF"/>
                </a:highlight>
              </a:rPr>
              <a:t>the separate part of a Muslim household reserved for wives, concubines, and female servants.</a:t>
            </a:r>
            <a:endParaRPr>
              <a:solidFill>
                <a:srgbClr val="222222"/>
              </a:solidFill>
              <a:highlight>
                <a:srgbClr val="FFFFFF"/>
              </a:highlight>
            </a:endParaRPr>
          </a:p>
          <a:p>
            <a:pPr marL="914400" lvl="1" indent="-317500" algn="l" rtl="0">
              <a:spcBef>
                <a:spcPts val="0"/>
              </a:spcBef>
              <a:spcAft>
                <a:spcPts val="0"/>
              </a:spcAft>
              <a:buClr>
                <a:srgbClr val="222222"/>
              </a:buClr>
              <a:buSzPts val="1400"/>
              <a:buChar char="○"/>
            </a:pPr>
            <a:r>
              <a:rPr lang="en">
                <a:solidFill>
                  <a:srgbClr val="222222"/>
                </a:solidFill>
                <a:highlight>
                  <a:srgbClr val="FFFFFF"/>
                </a:highlight>
              </a:rPr>
              <a:t>Of course, not every household could afford this.</a:t>
            </a:r>
            <a:endParaRPr>
              <a:solidFill>
                <a:srgbClr val="222222"/>
              </a:solidFill>
              <a:highlight>
                <a:srgbClr val="FFFFFF"/>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Ottoman: Political</a:t>
            </a:r>
            <a:endParaRPr/>
          </a:p>
        </p:txBody>
      </p:sp>
      <p:sp>
        <p:nvSpPr>
          <p:cNvPr id="376" name="Google Shape;376;p6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Large bureaucracy</a:t>
            </a:r>
            <a:endParaRPr/>
          </a:p>
          <a:p>
            <a:pPr marL="914400" lvl="1" indent="-317500" algn="l" rtl="0">
              <a:spcBef>
                <a:spcPts val="0"/>
              </a:spcBef>
              <a:spcAft>
                <a:spcPts val="0"/>
              </a:spcAft>
              <a:buSzPts val="1400"/>
              <a:buChar char="○"/>
            </a:pPr>
            <a:r>
              <a:rPr lang="en" sz="1400">
                <a:solidFill>
                  <a:srgbClr val="222222"/>
                </a:solidFill>
                <a:highlight>
                  <a:srgbClr val="FFFFFF"/>
                </a:highlight>
              </a:rPr>
              <a:t>a system of government in which most of the important decisions are made by state officials rather than by elected representatives</a:t>
            </a:r>
            <a:endParaRPr sz="1400"/>
          </a:p>
          <a:p>
            <a:pPr marL="457200" lvl="0" indent="-342900" algn="l" rtl="0">
              <a:spcBef>
                <a:spcPts val="0"/>
              </a:spcBef>
              <a:spcAft>
                <a:spcPts val="0"/>
              </a:spcAft>
              <a:buSzPts val="1800"/>
              <a:buChar char="●"/>
            </a:pPr>
            <a:r>
              <a:rPr lang="en"/>
              <a:t>Expanded borders for protection</a:t>
            </a:r>
            <a:endParaRPr/>
          </a:p>
          <a:p>
            <a:pPr marL="457200" lvl="0" indent="-342900" algn="l" rtl="0">
              <a:spcBef>
                <a:spcPts val="0"/>
              </a:spcBef>
              <a:spcAft>
                <a:spcPts val="0"/>
              </a:spcAft>
              <a:buSzPts val="1800"/>
              <a:buChar char="●"/>
            </a:pPr>
            <a:r>
              <a:rPr lang="en"/>
              <a:t>Used guns and gunpowder</a:t>
            </a:r>
            <a:endParaRPr/>
          </a:p>
          <a:p>
            <a:pPr marL="457200" lvl="0" indent="-342900" algn="l" rtl="0">
              <a:spcBef>
                <a:spcPts val="0"/>
              </a:spcBef>
              <a:spcAft>
                <a:spcPts val="0"/>
              </a:spcAft>
              <a:buSzPts val="1800"/>
              <a:buChar char="●"/>
            </a:pPr>
            <a:r>
              <a:rPr lang="en"/>
              <a:t>Janissary</a:t>
            </a:r>
            <a:endParaRPr/>
          </a:p>
          <a:p>
            <a:pPr marL="914400" lvl="1" indent="-317500" algn="l" rtl="0">
              <a:spcBef>
                <a:spcPts val="0"/>
              </a:spcBef>
              <a:spcAft>
                <a:spcPts val="0"/>
              </a:spcAft>
              <a:buSzPts val="1400"/>
              <a:buChar char="○"/>
            </a:pPr>
            <a:r>
              <a:rPr lang="en"/>
              <a:t>Devshirme system</a:t>
            </a:r>
            <a:endParaRPr/>
          </a:p>
          <a:p>
            <a:pPr marL="457200" lvl="0" indent="-342900" algn="l" rtl="0">
              <a:spcBef>
                <a:spcPts val="0"/>
              </a:spcBef>
              <a:spcAft>
                <a:spcPts val="0"/>
              </a:spcAft>
              <a:buSzPts val="1800"/>
              <a:buChar char="●"/>
            </a:pPr>
            <a:r>
              <a:rPr lang="en"/>
              <a:t>Ruled through locals in conquered lands</a:t>
            </a:r>
            <a:endParaRPr/>
          </a:p>
          <a:p>
            <a:pPr marL="914400" lvl="1" indent="-317500" algn="l" rtl="0">
              <a:spcBef>
                <a:spcPts val="0"/>
              </a:spcBef>
              <a:spcAft>
                <a:spcPts val="0"/>
              </a:spcAft>
              <a:buSzPts val="1400"/>
              <a:buChar char="○"/>
            </a:pPr>
            <a:r>
              <a:rPr lang="en"/>
              <a:t>Tribute system</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311700" y="924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Devshirme System</a:t>
            </a:r>
            <a:endParaRPr/>
          </a:p>
        </p:txBody>
      </p:sp>
      <p:sp>
        <p:nvSpPr>
          <p:cNvPr id="382" name="Google Shape;382;p6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83" name="Google Shape;383;p61" descr="Strayer: Chapter 14 Dershirme Ottomans and Christians selected reading" title="Devshirme and the Janissaries">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Suleiman the Magnificent</a:t>
            </a:r>
            <a:endParaRPr/>
          </a:p>
        </p:txBody>
      </p:sp>
      <p:sp>
        <p:nvSpPr>
          <p:cNvPr id="389" name="Google Shape;389;p6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Ottoman Empire’s most powerful ruler.</a:t>
            </a:r>
            <a:endParaRPr/>
          </a:p>
          <a:p>
            <a:pPr marL="457200" lvl="0" indent="-342900" algn="l" rtl="0">
              <a:spcBef>
                <a:spcPts val="0"/>
              </a:spcBef>
              <a:spcAft>
                <a:spcPts val="0"/>
              </a:spcAft>
              <a:buSzPts val="1800"/>
              <a:buChar char="●"/>
            </a:pPr>
            <a:r>
              <a:rPr lang="en"/>
              <a:t>1520-1566</a:t>
            </a:r>
            <a:endParaRPr/>
          </a:p>
          <a:p>
            <a:pPr marL="457200" lvl="0" indent="-342900" algn="l" rtl="0">
              <a:spcBef>
                <a:spcPts val="0"/>
              </a:spcBef>
              <a:spcAft>
                <a:spcPts val="0"/>
              </a:spcAft>
              <a:buSzPts val="1800"/>
              <a:buChar char="●"/>
            </a:pPr>
            <a:r>
              <a:rPr lang="en"/>
              <a:t>Expanded borders to largest size</a:t>
            </a:r>
            <a:endParaRPr/>
          </a:p>
          <a:p>
            <a:pPr marL="457200" lvl="0" indent="-342900" algn="l" rtl="0">
              <a:spcBef>
                <a:spcPts val="0"/>
              </a:spcBef>
              <a:spcAft>
                <a:spcPts val="0"/>
              </a:spcAft>
              <a:buSzPts val="1800"/>
              <a:buChar char="●"/>
            </a:pPr>
            <a:r>
              <a:rPr lang="en"/>
              <a:t>Created unified law code</a:t>
            </a:r>
            <a:endParaRPr/>
          </a:p>
          <a:p>
            <a:pPr marL="914400" lvl="1" indent="-317500" algn="l" rtl="0">
              <a:spcBef>
                <a:spcPts val="0"/>
              </a:spcBef>
              <a:spcAft>
                <a:spcPts val="0"/>
              </a:spcAft>
              <a:buSzPts val="1400"/>
              <a:buChar char="○"/>
            </a:pPr>
            <a:r>
              <a:rPr lang="en"/>
              <a:t>Including a law to stop the killing of Jews</a:t>
            </a:r>
            <a:endParaRPr/>
          </a:p>
          <a:p>
            <a:pPr marL="457200" lvl="0" indent="-342900" algn="l" rtl="0">
              <a:spcBef>
                <a:spcPts val="0"/>
              </a:spcBef>
              <a:spcAft>
                <a:spcPts val="0"/>
              </a:spcAft>
              <a:buSzPts val="1800"/>
              <a:buChar char="●"/>
            </a:pPr>
            <a:r>
              <a:rPr lang="en"/>
              <a:t>Instituted freedom of religion</a:t>
            </a:r>
            <a:endParaRPr/>
          </a:p>
          <a:p>
            <a:pPr marL="914400" lvl="1" indent="-317500" algn="l" rtl="0">
              <a:spcBef>
                <a:spcPts val="0"/>
              </a:spcBef>
              <a:spcAft>
                <a:spcPts val="0"/>
              </a:spcAft>
              <a:buSzPts val="1400"/>
              <a:buChar char="○"/>
            </a:pPr>
            <a:r>
              <a:rPr lang="en"/>
              <a:t>Built churches and synagogues</a:t>
            </a:r>
            <a:endParaRPr/>
          </a:p>
          <a:p>
            <a:pPr marL="914400" lvl="1" indent="-317500" algn="l" rtl="0">
              <a:spcBef>
                <a:spcPts val="0"/>
              </a:spcBef>
              <a:spcAft>
                <a:spcPts val="0"/>
              </a:spcAft>
              <a:buSzPts val="1400"/>
              <a:buChar char="○"/>
            </a:pPr>
            <a:r>
              <a:rPr lang="en"/>
              <a:t>Continued to welcome the Jews from Spain in Spanish Inquisition</a:t>
            </a:r>
            <a:endParaRPr/>
          </a:p>
          <a:p>
            <a:pPr marL="457200" lvl="0" indent="-342900" algn="l" rtl="0">
              <a:spcBef>
                <a:spcPts val="0"/>
              </a:spcBef>
              <a:spcAft>
                <a:spcPts val="0"/>
              </a:spcAft>
              <a:buSzPts val="1800"/>
              <a:buChar char="●"/>
            </a:pPr>
            <a:r>
              <a:rPr lang="en"/>
              <a:t>Jizya</a:t>
            </a:r>
            <a:endParaRPr/>
          </a:p>
          <a:p>
            <a:pPr marL="914400" lvl="1" indent="-317500" algn="l" rtl="0">
              <a:spcBef>
                <a:spcPts val="0"/>
              </a:spcBef>
              <a:spcAft>
                <a:spcPts val="0"/>
              </a:spcAft>
              <a:buSzPts val="1400"/>
              <a:buChar char="○"/>
            </a:pPr>
            <a:r>
              <a:rPr lang="en"/>
              <a:t>Tax on non-Muslims</a:t>
            </a:r>
            <a:endParaRPr/>
          </a:p>
          <a:p>
            <a:pPr marL="457200" lvl="0" indent="-342900" algn="l" rtl="0">
              <a:spcBef>
                <a:spcPts val="0"/>
              </a:spcBef>
              <a:spcAft>
                <a:spcPts val="0"/>
              </a:spcAft>
              <a:buSzPts val="1800"/>
              <a:buChar char="●"/>
            </a:pPr>
            <a:endParaRPr/>
          </a:p>
        </p:txBody>
      </p:sp>
      <p:pic>
        <p:nvPicPr>
          <p:cNvPr id="390" name="Google Shape;390;p62"/>
          <p:cNvPicPr preferRelativeResize="0"/>
          <p:nvPr/>
        </p:nvPicPr>
        <p:blipFill>
          <a:blip r:embed="rId3">
            <a:alphaModFix/>
          </a:blip>
          <a:stretch>
            <a:fillRect/>
          </a:stretch>
        </p:blipFill>
        <p:spPr>
          <a:xfrm>
            <a:off x="6000785" y="72975"/>
            <a:ext cx="2831514" cy="3302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Ottoman: Interactions</a:t>
            </a:r>
            <a:endParaRPr/>
          </a:p>
        </p:txBody>
      </p:sp>
      <p:sp>
        <p:nvSpPr>
          <p:cNvPr id="396" name="Google Shape;396;p6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Religious Freedom</a:t>
            </a:r>
            <a:endParaRPr/>
          </a:p>
          <a:p>
            <a:pPr marL="457200" lvl="0" indent="-342900" algn="l" rtl="0">
              <a:spcBef>
                <a:spcPts val="0"/>
              </a:spcBef>
              <a:spcAft>
                <a:spcPts val="0"/>
              </a:spcAft>
              <a:buSzPts val="1800"/>
              <a:buChar char="●"/>
            </a:pPr>
            <a:r>
              <a:rPr lang="en"/>
              <a:t>Millet</a:t>
            </a:r>
            <a:endParaRPr/>
          </a:p>
          <a:p>
            <a:pPr marL="914400" lvl="1" indent="-317500" algn="l" rtl="0">
              <a:spcBef>
                <a:spcPts val="0"/>
              </a:spcBef>
              <a:spcAft>
                <a:spcPts val="0"/>
              </a:spcAft>
              <a:buSzPts val="1400"/>
              <a:buChar char="○"/>
            </a:pPr>
            <a:r>
              <a:rPr lang="en"/>
              <a:t>Allowed separate religions to have their own laws and courts</a:t>
            </a:r>
            <a:endParaRPr/>
          </a:p>
          <a:p>
            <a:pPr marL="914400" lvl="1" indent="-317500" algn="l" rtl="0">
              <a:spcBef>
                <a:spcPts val="0"/>
              </a:spcBef>
              <a:spcAft>
                <a:spcPts val="0"/>
              </a:spcAft>
              <a:buSzPts val="1400"/>
              <a:buChar char="○"/>
            </a:pPr>
            <a:r>
              <a:rPr lang="en"/>
              <a:t>Had to recognize Suleiman and Ottoman law as grand law</a:t>
            </a:r>
            <a:endParaRPr/>
          </a:p>
          <a:p>
            <a:pPr marL="914400" lvl="1" indent="-317500" algn="l" rtl="0">
              <a:spcBef>
                <a:spcPts val="0"/>
              </a:spcBef>
              <a:spcAft>
                <a:spcPts val="0"/>
              </a:spcAft>
              <a:buSzPts val="1400"/>
              <a:buChar char="○"/>
            </a:pPr>
            <a:r>
              <a:rPr lang="en"/>
              <a:t>State vs. federal?</a:t>
            </a:r>
            <a:endParaRPr/>
          </a:p>
          <a:p>
            <a:pPr marL="457200" lvl="0" indent="-342900" algn="l" rtl="0">
              <a:spcBef>
                <a:spcPts val="0"/>
              </a:spcBef>
              <a:spcAft>
                <a:spcPts val="0"/>
              </a:spcAft>
              <a:buSzPts val="1800"/>
              <a:buChar char="●"/>
            </a:pPr>
            <a:r>
              <a:rPr lang="en"/>
              <a:t>Very diverse population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Ottoman: Cultural</a:t>
            </a:r>
            <a:endParaRPr/>
          </a:p>
        </p:txBody>
      </p:sp>
      <p:sp>
        <p:nvSpPr>
          <p:cNvPr id="402" name="Google Shape;402;p6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Art and literature flourished, especially under Suleiman</a:t>
            </a:r>
            <a:endParaRPr/>
          </a:p>
        </p:txBody>
      </p:sp>
      <p:pic>
        <p:nvPicPr>
          <p:cNvPr id="403" name="Google Shape;403;p64"/>
          <p:cNvPicPr preferRelativeResize="0"/>
          <p:nvPr/>
        </p:nvPicPr>
        <p:blipFill>
          <a:blip r:embed="rId3">
            <a:alphaModFix/>
          </a:blip>
          <a:stretch>
            <a:fillRect/>
          </a:stretch>
        </p:blipFill>
        <p:spPr>
          <a:xfrm>
            <a:off x="3570179" y="1694900"/>
            <a:ext cx="2003645" cy="3302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Ottoman: Economic</a:t>
            </a:r>
            <a:endParaRPr/>
          </a:p>
        </p:txBody>
      </p:sp>
      <p:sp>
        <p:nvSpPr>
          <p:cNvPr id="409" name="Google Shape;409;p6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Agricultural Society</a:t>
            </a:r>
            <a:endParaRPr/>
          </a:p>
          <a:p>
            <a:pPr marL="457200" lvl="0" indent="-342900" algn="l" rtl="0">
              <a:spcBef>
                <a:spcPts val="0"/>
              </a:spcBef>
              <a:spcAft>
                <a:spcPts val="0"/>
              </a:spcAft>
              <a:buSzPts val="1800"/>
              <a:buChar char="●"/>
            </a:pPr>
            <a:r>
              <a:rPr lang="en"/>
              <a:t>Slow to adapt to innovations</a:t>
            </a:r>
            <a:endParaRPr/>
          </a:p>
          <a:p>
            <a:pPr marL="914400" lvl="1" indent="-317500" algn="l" rtl="0">
              <a:spcBef>
                <a:spcPts val="0"/>
              </a:spcBef>
              <a:spcAft>
                <a:spcPts val="0"/>
              </a:spcAft>
              <a:buSzPts val="1400"/>
              <a:buChar char="○"/>
            </a:pPr>
            <a:r>
              <a:rPr lang="en"/>
              <a:t>Eventually will be surpassed by Europe due to this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Modern Europe Takes Shape</a:t>
            </a:r>
            <a:endParaRPr/>
          </a:p>
        </p:txBody>
      </p:sp>
      <p:sp>
        <p:nvSpPr>
          <p:cNvPr id="86" name="Google Shape;86;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7" name="Google Shape;87;p16"/>
          <p:cNvPicPr preferRelativeResize="0"/>
          <p:nvPr/>
        </p:nvPicPr>
        <p:blipFill>
          <a:blip r:embed="rId3">
            <a:alphaModFix/>
          </a:blip>
          <a:stretch>
            <a:fillRect/>
          </a:stretch>
        </p:blipFill>
        <p:spPr>
          <a:xfrm>
            <a:off x="2268371" y="1152424"/>
            <a:ext cx="4466004" cy="37603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6"/>
          <p:cNvSpPr txBox="1">
            <a:spLocks noGrp="1"/>
          </p:cNvSpPr>
          <p:nvPr>
            <p:ph type="title"/>
          </p:nvPr>
        </p:nvSpPr>
        <p:spPr>
          <a:xfrm>
            <a:off x="311700" y="2140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Safavid Empire</a:t>
            </a:r>
            <a:endParaRPr/>
          </a:p>
        </p:txBody>
      </p:sp>
      <p:sp>
        <p:nvSpPr>
          <p:cNvPr id="415" name="Google Shape;415;p6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16" name="Google Shape;416;p66"/>
          <p:cNvPicPr preferRelativeResize="0"/>
          <p:nvPr/>
        </p:nvPicPr>
        <p:blipFill>
          <a:blip r:embed="rId3">
            <a:alphaModFix/>
          </a:blip>
          <a:stretch>
            <a:fillRect/>
          </a:stretch>
        </p:blipFill>
        <p:spPr>
          <a:xfrm>
            <a:off x="1704975" y="1076925"/>
            <a:ext cx="5734050" cy="3962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7"/>
          <p:cNvSpPr txBox="1">
            <a:spLocks noGrp="1"/>
          </p:cNvSpPr>
          <p:nvPr>
            <p:ph type="title"/>
          </p:nvPr>
        </p:nvSpPr>
        <p:spPr>
          <a:xfrm>
            <a:off x="311700" y="9240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Safavid Empire</a:t>
            </a:r>
            <a:endParaRPr/>
          </a:p>
        </p:txBody>
      </p:sp>
      <p:sp>
        <p:nvSpPr>
          <p:cNvPr id="422" name="Google Shape;422;p6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23" name="Google Shape;423;p67" descr="The Safavid dynasty was one of the most significant ruling dynasties of Iran, often considered the beginning of modern Iranian history.The Safavid shahs ruled over one of the Gunpowder Empires.They ruled one of the greatest Iranian empires after the 7th-century Muslim conquest of Iran, and established the Twelver school of Shia Islam as the official religion of the empire, marking one of the most important turning points in Muslim history.&#10;&#10;&#10;&#10;&#10;&#10;&#10;---------------------------------------------&#10;&#10;&#10;&#10;&#10;&#10;&#10;This video is extracted from 36 Lectures course called &#10;&quot;Turning Points in Middle Eastern History&quot; instructed by Professor &#10;Eamonn Gearon&#10;&#10;For more information Please visit https://www.thegreatcoursesplus.com/show/turning_points_in_middle_eastern_history?tn=Also+By+This+Professor_0_0" title="The Safavid Empire">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Safavid - Ottoman Wars</a:t>
            </a:r>
            <a:endParaRPr/>
          </a:p>
        </p:txBody>
      </p:sp>
      <p:sp>
        <p:nvSpPr>
          <p:cNvPr id="429" name="Google Shape;429;p6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Main difference:</a:t>
            </a:r>
            <a:endParaRPr/>
          </a:p>
          <a:p>
            <a:pPr marL="914400" lvl="1" indent="-317500" algn="l" rtl="0">
              <a:spcBef>
                <a:spcPts val="0"/>
              </a:spcBef>
              <a:spcAft>
                <a:spcPts val="0"/>
              </a:spcAft>
              <a:buSzPts val="1400"/>
              <a:buChar char="○"/>
            </a:pPr>
            <a:r>
              <a:rPr lang="en"/>
              <a:t>Ottomans = Sunni Muslim</a:t>
            </a:r>
            <a:endParaRPr/>
          </a:p>
          <a:p>
            <a:pPr marL="914400" lvl="1" indent="-317500" algn="l" rtl="0">
              <a:spcBef>
                <a:spcPts val="0"/>
              </a:spcBef>
              <a:spcAft>
                <a:spcPts val="0"/>
              </a:spcAft>
              <a:buSzPts val="1400"/>
              <a:buChar char="○"/>
            </a:pPr>
            <a:r>
              <a:rPr lang="en"/>
              <a:t>Safavid - Shi’ite Muslim</a:t>
            </a:r>
            <a:endParaRPr/>
          </a:p>
          <a:p>
            <a:pPr marL="457200" lvl="0" indent="-342900" algn="l" rtl="0">
              <a:spcBef>
                <a:spcPts val="0"/>
              </a:spcBef>
              <a:spcAft>
                <a:spcPts val="0"/>
              </a:spcAft>
              <a:buSzPts val="1800"/>
              <a:buChar char="●"/>
            </a:pPr>
            <a:r>
              <a:rPr lang="en"/>
              <a:t>Main conflict:</a:t>
            </a:r>
            <a:endParaRPr/>
          </a:p>
          <a:p>
            <a:pPr marL="914400" lvl="1" indent="-317500" algn="l" rtl="0">
              <a:spcBef>
                <a:spcPts val="0"/>
              </a:spcBef>
              <a:spcAft>
                <a:spcPts val="0"/>
              </a:spcAft>
              <a:buSzPts val="1400"/>
              <a:buChar char="○"/>
            </a:pPr>
            <a:r>
              <a:rPr lang="en"/>
              <a:t>The land on the eastern Mediterranean</a:t>
            </a:r>
            <a:endParaRPr/>
          </a:p>
          <a:p>
            <a:pPr marL="457200" lvl="0" indent="-342900" algn="l" rtl="0">
              <a:spcBef>
                <a:spcPts val="0"/>
              </a:spcBef>
              <a:spcAft>
                <a:spcPts val="0"/>
              </a:spcAft>
              <a:buSzPts val="1800"/>
              <a:buChar char="●"/>
            </a:pPr>
            <a:r>
              <a:rPr lang="en"/>
              <a:t>In 1534, Ottoman’s took Baghdad</a:t>
            </a:r>
            <a:endParaRPr/>
          </a:p>
          <a:p>
            <a:pPr marL="457200" lvl="0" indent="-342900" algn="l" rtl="0">
              <a:spcBef>
                <a:spcPts val="0"/>
              </a:spcBef>
              <a:spcAft>
                <a:spcPts val="0"/>
              </a:spcAft>
              <a:buSzPts val="1800"/>
              <a:buChar char="●"/>
            </a:pPr>
            <a:r>
              <a:rPr lang="en"/>
              <a:t>2nd War (1578-1590) gave Ottoman’s more Safavid land, including their capital city.</a:t>
            </a:r>
            <a:endParaRPr/>
          </a:p>
          <a:p>
            <a:pPr marL="457200" lvl="0" indent="-342900" algn="l" rtl="0">
              <a:spcBef>
                <a:spcPts val="0"/>
              </a:spcBef>
              <a:spcAft>
                <a:spcPts val="0"/>
              </a:spcAft>
              <a:buSzPts val="1800"/>
              <a:buChar char="●"/>
            </a:pPr>
            <a:r>
              <a:rPr lang="en"/>
              <a:t>In 1602, Ottoman’s were distracted with wars against Habsburg’s in Europe.</a:t>
            </a:r>
            <a:endParaRPr/>
          </a:p>
          <a:p>
            <a:pPr marL="914400" lvl="1" indent="-317500" algn="l" rtl="0">
              <a:spcBef>
                <a:spcPts val="0"/>
              </a:spcBef>
              <a:spcAft>
                <a:spcPts val="0"/>
              </a:spcAft>
              <a:buSzPts val="1400"/>
              <a:buChar char="○"/>
            </a:pPr>
            <a:r>
              <a:rPr lang="en"/>
              <a:t>Safavid’s retook most of their land.</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Safavid - Ottoman Wars</a:t>
            </a:r>
            <a:endParaRPr/>
          </a:p>
        </p:txBody>
      </p:sp>
      <p:sp>
        <p:nvSpPr>
          <p:cNvPr id="435" name="Google Shape;435;p6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 1624, Safavid’s retook Baghdad</a:t>
            </a:r>
            <a:endParaRPr/>
          </a:p>
          <a:p>
            <a:pPr marL="914400" lvl="1" indent="-317500" algn="l" rtl="0">
              <a:spcBef>
                <a:spcPts val="0"/>
              </a:spcBef>
              <a:spcAft>
                <a:spcPts val="0"/>
              </a:spcAft>
              <a:buSzPts val="1400"/>
              <a:buChar char="○"/>
            </a:pPr>
            <a:r>
              <a:rPr lang="en"/>
              <a:t>Huge blow to Ottoman ego</a:t>
            </a:r>
            <a:endParaRPr/>
          </a:p>
          <a:p>
            <a:pPr marL="457200" lvl="0" indent="-342900" algn="l" rtl="0">
              <a:spcBef>
                <a:spcPts val="0"/>
              </a:spcBef>
              <a:spcAft>
                <a:spcPts val="0"/>
              </a:spcAft>
              <a:buSzPts val="1800"/>
              <a:buChar char="●"/>
            </a:pPr>
            <a:r>
              <a:rPr lang="en"/>
              <a:t>Safavid’s used this to take almost all of modern-day Iraq</a:t>
            </a:r>
            <a:endParaRPr/>
          </a:p>
          <a:p>
            <a:pPr marL="457200" lvl="0" indent="-342900" algn="l" rtl="0">
              <a:spcBef>
                <a:spcPts val="0"/>
              </a:spcBef>
              <a:spcAft>
                <a:spcPts val="0"/>
              </a:spcAft>
              <a:buSzPts val="1800"/>
              <a:buChar char="●"/>
            </a:pPr>
            <a:r>
              <a:rPr lang="en"/>
              <a:t>In 1629, Ottoman’s found peace with Habsburgs</a:t>
            </a:r>
            <a:endParaRPr/>
          </a:p>
          <a:p>
            <a:pPr marL="914400" lvl="1" indent="-317500" algn="l" rtl="0">
              <a:spcBef>
                <a:spcPts val="0"/>
              </a:spcBef>
              <a:spcAft>
                <a:spcPts val="0"/>
              </a:spcAft>
              <a:buSzPts val="1400"/>
              <a:buChar char="○"/>
            </a:pPr>
            <a:r>
              <a:rPr lang="en"/>
              <a:t>Full attention now turned to Safavid’s</a:t>
            </a:r>
            <a:endParaRPr/>
          </a:p>
          <a:p>
            <a:pPr marL="457200" lvl="0" indent="-342900" algn="l" rtl="0">
              <a:spcBef>
                <a:spcPts val="0"/>
              </a:spcBef>
              <a:spcAft>
                <a:spcPts val="0"/>
              </a:spcAft>
              <a:buSzPts val="1800"/>
              <a:buChar char="●"/>
            </a:pPr>
            <a:r>
              <a:rPr lang="en"/>
              <a:t>In 1638, Ottoman’s took Baghdad back</a:t>
            </a:r>
            <a:endParaRPr/>
          </a:p>
          <a:p>
            <a:pPr marL="457200" lvl="0" indent="-342900" algn="l" rtl="0">
              <a:spcBef>
                <a:spcPts val="0"/>
              </a:spcBef>
              <a:spcAft>
                <a:spcPts val="0"/>
              </a:spcAft>
              <a:buSzPts val="1800"/>
              <a:buChar char="●"/>
            </a:pPr>
            <a:r>
              <a:rPr lang="en"/>
              <a:t>Treaty of Zahub signed on May 17, 1639</a:t>
            </a:r>
            <a:endParaRPr/>
          </a:p>
          <a:p>
            <a:pPr marL="914400" lvl="1" indent="-317500" algn="l" rtl="0">
              <a:spcBef>
                <a:spcPts val="0"/>
              </a:spcBef>
              <a:spcAft>
                <a:spcPts val="0"/>
              </a:spcAft>
              <a:buSzPts val="1400"/>
              <a:buChar char="○"/>
            </a:pPr>
            <a:r>
              <a:rPr lang="en"/>
              <a:t>Drew boundaries between empires</a:t>
            </a:r>
            <a:endParaRPr/>
          </a:p>
          <a:p>
            <a:pPr marL="1371600" lvl="2" indent="-317500" algn="l" rtl="0">
              <a:spcBef>
                <a:spcPts val="0"/>
              </a:spcBef>
              <a:spcAft>
                <a:spcPts val="0"/>
              </a:spcAft>
              <a:buSzPts val="1400"/>
              <a:buChar char="■"/>
            </a:pPr>
            <a:r>
              <a:rPr lang="en"/>
              <a:t>Boundary line is today’s line between Iraq and Iran</a:t>
            </a:r>
            <a:endParaRPr/>
          </a:p>
          <a:p>
            <a:pPr marL="914400" lvl="1" indent="-317500" algn="l" rtl="0">
              <a:spcBef>
                <a:spcPts val="0"/>
              </a:spcBef>
              <a:spcAft>
                <a:spcPts val="0"/>
              </a:spcAft>
              <a:buSzPts val="1400"/>
              <a:buChar char="○"/>
            </a:pPr>
            <a:r>
              <a:rPr lang="en"/>
              <a:t>Made Ottoman’s the power in the region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0"/>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Mughal Dynasty</a:t>
            </a:r>
            <a:endParaRPr/>
          </a:p>
        </p:txBody>
      </p:sp>
      <p:sp>
        <p:nvSpPr>
          <p:cNvPr id="441" name="Google Shape;441;p7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42" name="Google Shape;442;p70"/>
          <p:cNvPicPr preferRelativeResize="0"/>
          <p:nvPr/>
        </p:nvPicPr>
        <p:blipFill>
          <a:blip r:embed="rId3">
            <a:alphaModFix/>
          </a:blip>
          <a:stretch>
            <a:fillRect/>
          </a:stretch>
        </p:blipFill>
        <p:spPr>
          <a:xfrm>
            <a:off x="2515963" y="795837"/>
            <a:ext cx="4112075" cy="42436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txBox="1">
            <a:spLocks noGrp="1"/>
          </p:cNvSpPr>
          <p:nvPr>
            <p:ph type="title"/>
          </p:nvPr>
        </p:nvSpPr>
        <p:spPr>
          <a:xfrm>
            <a:off x="311700" y="10455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Crash Course: Mughals</a:t>
            </a:r>
            <a:endParaRPr/>
          </a:p>
        </p:txBody>
      </p:sp>
      <p:sp>
        <p:nvSpPr>
          <p:cNvPr id="448" name="Google Shape;448;p7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49" name="Google Shape;449;p71" descr="There's a new Crash Course poster with all your favorite World History characters! Czech it: http://store.dftba.com/products/crashcourse-characters-poster&#10;&#10;In which John Green teaches you about the Mughal Empire, which ruled large swaths of the Indian Sub-Continent from 1526 to (technically) 1857. While John teaches you about this long-lived Muslim empire, he'll also look at the idea of historical reputation and how we view people from history. Namely, he'll look at the reputations of Mughal emperors Akbar I and Aurangzeb. Traditionally, Akbar I is considered the emperor that made the Mughal Empire great, and Aurangzeb gets the blame for running the whole thing into the ground and setting it up for decline. Is that really how it was, though? It turns out, it's complicated.&#10;&#10;You can directly support Crash Course at https://www.patreon.com/crashcourse Subscribe for as little as $0 to keep up with everything we're doing. Free is nice, but if you can afford to pay a little every month, it really helps us to continue producing this content." title="The Mughal Empire and Historical Reputation: Crash Course World History #217">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Taj Mahal</a:t>
            </a:r>
            <a:endParaRPr/>
          </a:p>
        </p:txBody>
      </p:sp>
      <p:sp>
        <p:nvSpPr>
          <p:cNvPr id="455" name="Google Shape;455;p7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Commissioned in 1632 by emperor Shah Jahan</a:t>
            </a:r>
            <a:endParaRPr/>
          </a:p>
          <a:p>
            <a:pPr marL="914400" lvl="1" indent="-317500" algn="l" rtl="0">
              <a:spcBef>
                <a:spcPts val="0"/>
              </a:spcBef>
              <a:spcAft>
                <a:spcPts val="0"/>
              </a:spcAft>
              <a:buSzPts val="1400"/>
              <a:buChar char="○"/>
            </a:pPr>
            <a:r>
              <a:rPr lang="en"/>
              <a:t>Tomb for his favorite wife</a:t>
            </a:r>
            <a:endParaRPr/>
          </a:p>
          <a:p>
            <a:pPr marL="457200" lvl="0" indent="-342900" algn="l" rtl="0">
              <a:spcBef>
                <a:spcPts val="0"/>
              </a:spcBef>
              <a:spcAft>
                <a:spcPts val="0"/>
              </a:spcAft>
              <a:buSzPts val="1800"/>
              <a:buChar char="●"/>
            </a:pPr>
            <a:r>
              <a:rPr lang="en"/>
              <a:t>Completely symmetrical</a:t>
            </a:r>
            <a:endParaRPr/>
          </a:p>
          <a:p>
            <a:pPr marL="914400" lvl="1" indent="-317500" algn="l" rtl="0">
              <a:spcBef>
                <a:spcPts val="0"/>
              </a:spcBef>
              <a:spcAft>
                <a:spcPts val="0"/>
              </a:spcAft>
              <a:buSzPts val="1400"/>
              <a:buChar char="○"/>
            </a:pPr>
            <a:r>
              <a:rPr lang="en"/>
              <a:t>EXCEPT for the tombs</a:t>
            </a:r>
            <a:endParaRPr/>
          </a:p>
          <a:p>
            <a:pPr marL="914400" lvl="1" indent="-317500" algn="l" rtl="0">
              <a:spcBef>
                <a:spcPts val="0"/>
              </a:spcBef>
              <a:spcAft>
                <a:spcPts val="0"/>
              </a:spcAft>
              <a:buSzPts val="1400"/>
              <a:buChar char="○"/>
            </a:pPr>
            <a:r>
              <a:rPr lang="en"/>
              <a:t>Did son do this on purpose to get back at dad?</a:t>
            </a:r>
            <a:endParaRPr/>
          </a:p>
        </p:txBody>
      </p:sp>
      <p:pic>
        <p:nvPicPr>
          <p:cNvPr id="456" name="Google Shape;456;p72"/>
          <p:cNvPicPr preferRelativeResize="0"/>
          <p:nvPr/>
        </p:nvPicPr>
        <p:blipFill>
          <a:blip r:embed="rId3">
            <a:alphaModFix/>
          </a:blip>
          <a:stretch>
            <a:fillRect/>
          </a:stretch>
        </p:blipFill>
        <p:spPr>
          <a:xfrm>
            <a:off x="5240775" y="2102051"/>
            <a:ext cx="3903225" cy="29274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3"/>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Taj Mahal</a:t>
            </a:r>
            <a:endParaRPr/>
          </a:p>
        </p:txBody>
      </p:sp>
      <p:sp>
        <p:nvSpPr>
          <p:cNvPr id="462" name="Google Shape;462;p7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63" name="Google Shape;463;p73" descr="When Mughal ruler Shah Jahan's favorite wife died in childbirth, he ordered the construction of a stunning, white marble tomb in her honor. Join Matt and Rachel as they explore the history, legends and architecture of the Taj Mahal in this episode." title="The Taj Mahal, A Mughal Love Story  | The Coolest Stuff on the Planet">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4"/>
          <p:cNvSpPr txBox="1">
            <a:spLocks noGrp="1"/>
          </p:cNvSpPr>
          <p:nvPr>
            <p:ph type="title"/>
          </p:nvPr>
        </p:nvSpPr>
        <p:spPr>
          <a:xfrm>
            <a:off x="311700" y="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Akbar 1 (The Great)</a:t>
            </a:r>
            <a:endParaRPr/>
          </a:p>
        </p:txBody>
      </p:sp>
      <p:sp>
        <p:nvSpPr>
          <p:cNvPr id="469" name="Google Shape;469;p74"/>
          <p:cNvSpPr txBox="1">
            <a:spLocks noGrp="1"/>
          </p:cNvSpPr>
          <p:nvPr>
            <p:ph type="body" idx="1"/>
          </p:nvPr>
        </p:nvSpPr>
        <p:spPr>
          <a:xfrm>
            <a:off x="311700" y="707400"/>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Mughal emperor from 1556-1605</a:t>
            </a:r>
            <a:endParaRPr/>
          </a:p>
          <a:p>
            <a:pPr marL="457200" lvl="0" indent="-342900" algn="l" rtl="0">
              <a:spcBef>
                <a:spcPts val="0"/>
              </a:spcBef>
              <a:spcAft>
                <a:spcPts val="0"/>
              </a:spcAft>
              <a:buSzPts val="1800"/>
              <a:buChar char="●"/>
            </a:pPr>
            <a:r>
              <a:rPr lang="en"/>
              <a:t>Spread borders to greatest extent</a:t>
            </a:r>
            <a:endParaRPr/>
          </a:p>
          <a:p>
            <a:pPr marL="457200" lvl="0" indent="-342900" algn="l" rtl="0">
              <a:spcBef>
                <a:spcPts val="0"/>
              </a:spcBef>
              <a:spcAft>
                <a:spcPts val="0"/>
              </a:spcAft>
              <a:buSzPts val="1800"/>
              <a:buChar char="●"/>
            </a:pPr>
            <a:r>
              <a:rPr lang="en"/>
              <a:t>Religious freedom</a:t>
            </a:r>
            <a:endParaRPr/>
          </a:p>
          <a:p>
            <a:pPr marL="914400" lvl="1" indent="-317500" algn="l" rtl="0">
              <a:spcBef>
                <a:spcPts val="0"/>
              </a:spcBef>
              <a:spcAft>
                <a:spcPts val="0"/>
              </a:spcAft>
              <a:buSzPts val="1400"/>
              <a:buChar char="○"/>
            </a:pPr>
            <a:r>
              <a:rPr lang="en"/>
              <a:t>He was Muslim, but ruled over large Hindu population</a:t>
            </a:r>
            <a:endParaRPr/>
          </a:p>
          <a:p>
            <a:pPr marL="914400" lvl="1" indent="-317500" algn="l" rtl="0">
              <a:spcBef>
                <a:spcPts val="0"/>
              </a:spcBef>
              <a:spcAft>
                <a:spcPts val="0"/>
              </a:spcAft>
              <a:buSzPts val="1400"/>
              <a:buChar char="○"/>
            </a:pPr>
            <a:r>
              <a:rPr lang="en"/>
              <a:t>Would often have roundtable discussions on religion with Hindu’s, Christians, Jews, and other religions.</a:t>
            </a:r>
            <a:endParaRPr/>
          </a:p>
          <a:p>
            <a:pPr marL="457200" lvl="0" indent="-342900" algn="l" rtl="0">
              <a:spcBef>
                <a:spcPts val="0"/>
              </a:spcBef>
              <a:spcAft>
                <a:spcPts val="0"/>
              </a:spcAft>
              <a:buSzPts val="1800"/>
              <a:buChar char="●"/>
            </a:pPr>
            <a:r>
              <a:rPr lang="en"/>
              <a:t>Encouraged scholars, painters, poets, and musicians to practice</a:t>
            </a:r>
            <a:endParaRPr/>
          </a:p>
        </p:txBody>
      </p:sp>
      <p:pic>
        <p:nvPicPr>
          <p:cNvPr id="470" name="Google Shape;470;p74"/>
          <p:cNvPicPr preferRelativeResize="0"/>
          <p:nvPr/>
        </p:nvPicPr>
        <p:blipFill>
          <a:blip r:embed="rId3">
            <a:alphaModFix/>
          </a:blip>
          <a:stretch>
            <a:fillRect/>
          </a:stretch>
        </p:blipFill>
        <p:spPr>
          <a:xfrm>
            <a:off x="2997325" y="2791126"/>
            <a:ext cx="3149351" cy="22307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Mughal - Safavid Wars</a:t>
            </a:r>
            <a:endParaRPr/>
          </a:p>
        </p:txBody>
      </p:sp>
      <p:sp>
        <p:nvSpPr>
          <p:cNvPr id="476" name="Google Shape;476;p7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Three wars fighting over Kandahar region.</a:t>
            </a:r>
            <a:endParaRPr/>
          </a:p>
          <a:p>
            <a:pPr marL="914400" lvl="1" indent="-317500" algn="l" rtl="0">
              <a:spcBef>
                <a:spcPts val="0"/>
              </a:spcBef>
              <a:spcAft>
                <a:spcPts val="0"/>
              </a:spcAft>
              <a:buSzPts val="1400"/>
              <a:buChar char="○"/>
            </a:pPr>
            <a:r>
              <a:rPr lang="en"/>
              <a:t>Important area for trade</a:t>
            </a:r>
            <a:endParaRPr/>
          </a:p>
          <a:p>
            <a:pPr marL="457200" lvl="0" indent="-342900" algn="l" rtl="0">
              <a:spcBef>
                <a:spcPts val="0"/>
              </a:spcBef>
              <a:spcAft>
                <a:spcPts val="0"/>
              </a:spcAft>
              <a:buSzPts val="1800"/>
              <a:buChar char="●"/>
            </a:pPr>
            <a:r>
              <a:rPr lang="en"/>
              <a:t>War of 1622-1623</a:t>
            </a:r>
            <a:endParaRPr/>
          </a:p>
          <a:p>
            <a:pPr marL="914400" lvl="1" indent="-317500" algn="l" rtl="0">
              <a:spcBef>
                <a:spcPts val="0"/>
              </a:spcBef>
              <a:spcAft>
                <a:spcPts val="0"/>
              </a:spcAft>
              <a:buSzPts val="1400"/>
              <a:buChar char="○"/>
            </a:pPr>
            <a:r>
              <a:rPr lang="en"/>
              <a:t>With Safavid - Ottoman war over for now, Safavid’s turn attention to Mughals</a:t>
            </a:r>
            <a:endParaRPr/>
          </a:p>
          <a:p>
            <a:pPr marL="914400" lvl="1" indent="-317500" algn="l" rtl="0">
              <a:spcBef>
                <a:spcPts val="0"/>
              </a:spcBef>
              <a:spcAft>
                <a:spcPts val="0"/>
              </a:spcAft>
              <a:buSzPts val="1400"/>
              <a:buChar char="○"/>
            </a:pPr>
            <a:r>
              <a:rPr lang="en"/>
              <a:t>War for control of Kandahar, in modern day Afghanistan</a:t>
            </a:r>
            <a:endParaRPr/>
          </a:p>
          <a:p>
            <a:pPr marL="914400" lvl="1" indent="-317500" algn="l" rtl="0">
              <a:spcBef>
                <a:spcPts val="0"/>
              </a:spcBef>
              <a:spcAft>
                <a:spcPts val="0"/>
              </a:spcAft>
              <a:buSzPts val="1400"/>
              <a:buChar char="○"/>
            </a:pPr>
            <a:r>
              <a:rPr lang="en"/>
              <a:t>Safavid victory</a:t>
            </a:r>
            <a:endParaRPr/>
          </a:p>
          <a:p>
            <a:pPr marL="457200" lvl="0" indent="-342900" algn="l" rtl="0">
              <a:spcBef>
                <a:spcPts val="0"/>
              </a:spcBef>
              <a:spcAft>
                <a:spcPts val="0"/>
              </a:spcAft>
              <a:buSzPts val="1800"/>
              <a:buChar char="●"/>
            </a:pPr>
            <a:r>
              <a:rPr lang="en"/>
              <a:t>War of 1638</a:t>
            </a:r>
            <a:endParaRPr/>
          </a:p>
          <a:p>
            <a:pPr marL="914400" lvl="1" indent="-317500" algn="l" rtl="0">
              <a:spcBef>
                <a:spcPts val="0"/>
              </a:spcBef>
              <a:spcAft>
                <a:spcPts val="0"/>
              </a:spcAft>
              <a:buSzPts val="1400"/>
              <a:buChar char="○"/>
            </a:pPr>
            <a:r>
              <a:rPr lang="en"/>
              <a:t>Mughals retake Kandahar</a:t>
            </a:r>
            <a:endParaRPr/>
          </a:p>
          <a:p>
            <a:pPr marL="457200" lvl="0" indent="-342900" algn="l" rtl="0">
              <a:spcBef>
                <a:spcPts val="0"/>
              </a:spcBef>
              <a:spcAft>
                <a:spcPts val="0"/>
              </a:spcAft>
              <a:buSzPts val="1800"/>
              <a:buChar char="●"/>
            </a:pPr>
            <a:r>
              <a:rPr lang="en"/>
              <a:t>War of 1649-1653</a:t>
            </a:r>
            <a:endParaRPr/>
          </a:p>
          <a:p>
            <a:pPr marL="914400" lvl="1" indent="-317500" algn="l" rtl="0">
              <a:spcBef>
                <a:spcPts val="0"/>
              </a:spcBef>
              <a:spcAft>
                <a:spcPts val="0"/>
              </a:spcAft>
              <a:buSzPts val="1400"/>
              <a:buChar char="○"/>
            </a:pPr>
            <a:r>
              <a:rPr lang="en"/>
              <a:t>Safavid’s retake Kandahar</a:t>
            </a:r>
            <a:endParaRPr/>
          </a:p>
          <a:p>
            <a:pPr marL="914400" lvl="0" indent="0" algn="l"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72500" y="1266325"/>
            <a:ext cx="8520600" cy="19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Protestant </a:t>
            </a:r>
            <a:endParaRPr sz="6000"/>
          </a:p>
          <a:p>
            <a:pPr marL="0" lvl="0" indent="0" algn="l" rtl="0">
              <a:spcBef>
                <a:spcPts val="0"/>
              </a:spcBef>
              <a:spcAft>
                <a:spcPts val="0"/>
              </a:spcAft>
              <a:buNone/>
            </a:pPr>
            <a:r>
              <a:rPr lang="en" sz="6000"/>
              <a:t>Reformation</a:t>
            </a:r>
            <a:endParaRPr sz="6000"/>
          </a:p>
        </p:txBody>
      </p:sp>
      <p:sp>
        <p:nvSpPr>
          <p:cNvPr id="93" name="Google Shape;93;p17"/>
          <p:cNvSpPr txBox="1">
            <a:spLocks noGrp="1"/>
          </p:cNvSpPr>
          <p:nvPr>
            <p:ph type="body" idx="1"/>
          </p:nvPr>
        </p:nvSpPr>
        <p:spPr>
          <a:xfrm>
            <a:off x="1714500" y="1933375"/>
            <a:ext cx="7117800" cy="263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4" name="Google Shape;94;p17"/>
          <p:cNvPicPr preferRelativeResize="0"/>
          <p:nvPr/>
        </p:nvPicPr>
        <p:blipFill>
          <a:blip r:embed="rId3">
            <a:alphaModFix/>
          </a:blip>
          <a:stretch>
            <a:fillRect/>
          </a:stretch>
        </p:blipFill>
        <p:spPr>
          <a:xfrm>
            <a:off x="4243675" y="136727"/>
            <a:ext cx="4840975" cy="4870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Europe’s Medieval Period</a:t>
            </a:r>
            <a:endParaRPr/>
          </a:p>
        </p:txBody>
      </p:sp>
      <p:sp>
        <p:nvSpPr>
          <p:cNvPr id="100" name="Google Shape;100;p1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Few kingdoms.</a:t>
            </a:r>
            <a:endParaRPr/>
          </a:p>
          <a:p>
            <a:pPr marL="457200" lvl="0" indent="-342900" algn="l" rtl="0">
              <a:lnSpc>
                <a:spcPct val="150000"/>
              </a:lnSpc>
              <a:spcBef>
                <a:spcPts val="0"/>
              </a:spcBef>
              <a:spcAft>
                <a:spcPts val="0"/>
              </a:spcAft>
              <a:buSzPts val="1800"/>
              <a:buChar char="●"/>
            </a:pPr>
            <a:r>
              <a:rPr lang="en"/>
              <a:t>Feudalism</a:t>
            </a:r>
            <a:endParaRPr/>
          </a:p>
          <a:p>
            <a:pPr marL="457200" lvl="0" indent="-342900" algn="l" rtl="0">
              <a:lnSpc>
                <a:spcPct val="150000"/>
              </a:lnSpc>
              <a:spcBef>
                <a:spcPts val="0"/>
              </a:spcBef>
              <a:spcAft>
                <a:spcPts val="0"/>
              </a:spcAft>
              <a:buSzPts val="1800"/>
              <a:buChar char="●"/>
            </a:pPr>
            <a:r>
              <a:rPr lang="en"/>
              <a:t>Local lords</a:t>
            </a:r>
            <a:endParaRPr/>
          </a:p>
          <a:p>
            <a:pPr marL="457200" lvl="0" indent="-342900" algn="l" rtl="0">
              <a:lnSpc>
                <a:spcPct val="150000"/>
              </a:lnSpc>
              <a:spcBef>
                <a:spcPts val="0"/>
              </a:spcBef>
              <a:spcAft>
                <a:spcPts val="0"/>
              </a:spcAft>
              <a:buSzPts val="1800"/>
              <a:buChar char="●"/>
            </a:pPr>
            <a:r>
              <a:rPr lang="en"/>
              <a:t>Catholic church controls these lords</a:t>
            </a:r>
            <a:endParaRPr/>
          </a:p>
          <a:p>
            <a:pPr marL="457200" lvl="0" indent="-342900" algn="l" rtl="0">
              <a:lnSpc>
                <a:spcPct val="150000"/>
              </a:lnSpc>
              <a:spcBef>
                <a:spcPts val="0"/>
              </a:spcBef>
              <a:spcAft>
                <a:spcPts val="0"/>
              </a:spcAft>
              <a:buSzPts val="1800"/>
              <a:buChar char="●"/>
            </a:pPr>
            <a:r>
              <a:rPr lang="en"/>
              <a:t>Holy Roman Empire</a:t>
            </a:r>
            <a:endParaRPr/>
          </a:p>
        </p:txBody>
      </p:sp>
      <p:pic>
        <p:nvPicPr>
          <p:cNvPr id="101" name="Google Shape;101;p18"/>
          <p:cNvPicPr preferRelativeResize="0"/>
          <p:nvPr/>
        </p:nvPicPr>
        <p:blipFill>
          <a:blip r:embed="rId3">
            <a:alphaModFix/>
          </a:blip>
          <a:stretch>
            <a:fillRect/>
          </a:stretch>
        </p:blipFill>
        <p:spPr>
          <a:xfrm>
            <a:off x="4851675" y="630550"/>
            <a:ext cx="4217325" cy="440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Church Power</a:t>
            </a:r>
            <a:endParaRPr/>
          </a:p>
        </p:txBody>
      </p:sp>
      <p:sp>
        <p:nvSpPr>
          <p:cNvPr id="107" name="Google Shape;107;p19"/>
          <p:cNvSpPr txBox="1">
            <a:spLocks noGrp="1"/>
          </p:cNvSpPr>
          <p:nvPr>
            <p:ph type="body" idx="1"/>
          </p:nvPr>
        </p:nvSpPr>
        <p:spPr>
          <a:xfrm>
            <a:off x="311700" y="1266325"/>
            <a:ext cx="8520600" cy="3755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Competed with Italian princes for political power</a:t>
            </a:r>
            <a:endParaRPr/>
          </a:p>
          <a:p>
            <a:pPr marL="457200" lvl="0" indent="-342900" algn="l" rtl="0">
              <a:lnSpc>
                <a:spcPct val="150000"/>
              </a:lnSpc>
              <a:spcBef>
                <a:spcPts val="0"/>
              </a:spcBef>
              <a:spcAft>
                <a:spcPts val="0"/>
              </a:spcAft>
              <a:buSzPts val="1800"/>
              <a:buChar char="●"/>
            </a:pPr>
            <a:r>
              <a:rPr lang="en"/>
              <a:t>Hoarded money to build churches</a:t>
            </a:r>
            <a:endParaRPr/>
          </a:p>
          <a:p>
            <a:pPr marL="457200" lvl="0" indent="-342900" algn="l" rtl="0">
              <a:lnSpc>
                <a:spcPct val="150000"/>
              </a:lnSpc>
              <a:spcBef>
                <a:spcPts val="0"/>
              </a:spcBef>
              <a:spcAft>
                <a:spcPts val="0"/>
              </a:spcAft>
              <a:buSzPts val="1800"/>
              <a:buChar char="●"/>
            </a:pPr>
            <a:r>
              <a:rPr lang="en"/>
              <a:t>Fought in wars</a:t>
            </a:r>
            <a:endParaRPr/>
          </a:p>
          <a:p>
            <a:pPr marL="457200" lvl="0" indent="-342900" algn="l" rtl="0">
              <a:lnSpc>
                <a:spcPct val="150000"/>
              </a:lnSpc>
              <a:spcBef>
                <a:spcPts val="0"/>
              </a:spcBef>
              <a:spcAft>
                <a:spcPts val="0"/>
              </a:spcAft>
              <a:buSzPts val="1800"/>
              <a:buChar char="●"/>
            </a:pPr>
            <a:r>
              <a:rPr lang="en"/>
              <a:t>Plotted against powerful monarchs</a:t>
            </a:r>
            <a:endParaRPr/>
          </a:p>
          <a:p>
            <a:pPr marL="914400" lvl="1" indent="-317500" algn="l" rtl="0">
              <a:lnSpc>
                <a:spcPct val="150000"/>
              </a:lnSpc>
              <a:spcBef>
                <a:spcPts val="0"/>
              </a:spcBef>
              <a:spcAft>
                <a:spcPts val="0"/>
              </a:spcAft>
              <a:buSzPts val="1400"/>
              <a:buChar char="○"/>
            </a:pPr>
            <a:r>
              <a:rPr lang="en"/>
              <a:t>Philip IV of France arrested Pope Boniface XVIII in 1302</a:t>
            </a:r>
            <a:endParaRPr/>
          </a:p>
          <a:p>
            <a:pPr marL="457200" lvl="0" indent="-342900" algn="l" rtl="0">
              <a:lnSpc>
                <a:spcPct val="150000"/>
              </a:lnSpc>
              <a:spcBef>
                <a:spcPts val="0"/>
              </a:spcBef>
              <a:spcAft>
                <a:spcPts val="0"/>
              </a:spcAft>
              <a:buSzPts val="1800"/>
              <a:buChar char="●"/>
            </a:pPr>
            <a:r>
              <a:rPr lang="en"/>
              <a:t>Sold Indulgences</a:t>
            </a:r>
            <a:endParaRPr/>
          </a:p>
          <a:p>
            <a:pPr marL="914400" lvl="1" indent="-317500" algn="l" rtl="0">
              <a:lnSpc>
                <a:spcPct val="150000"/>
              </a:lnSpc>
              <a:spcBef>
                <a:spcPts val="0"/>
              </a:spcBef>
              <a:spcAft>
                <a:spcPts val="0"/>
              </a:spcAft>
              <a:buSzPts val="1400"/>
              <a:buChar char="○"/>
            </a:pPr>
            <a:r>
              <a:rPr lang="en"/>
              <a:t>You pay the Pope money, he gives you a piece of paper that got you out of purgatory quicker. Hooray!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Early Reformers</a:t>
            </a:r>
            <a:endParaRPr/>
          </a:p>
        </p:txBody>
      </p:sp>
      <p:sp>
        <p:nvSpPr>
          <p:cNvPr id="113" name="Google Shape;113;p2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Due to harsh life and bubonic plague, people began to question the church.</a:t>
            </a:r>
            <a:endParaRPr/>
          </a:p>
          <a:p>
            <a:pPr marL="914400" lvl="1" indent="-317500" algn="l" rtl="0">
              <a:lnSpc>
                <a:spcPct val="150000"/>
              </a:lnSpc>
              <a:spcBef>
                <a:spcPts val="0"/>
              </a:spcBef>
              <a:spcAft>
                <a:spcPts val="0"/>
              </a:spcAft>
              <a:buSzPts val="1400"/>
              <a:buChar char="○"/>
            </a:pPr>
            <a:r>
              <a:rPr lang="en"/>
              <a:t>Humanist ideas spurred by the Renaissance made this possible.</a:t>
            </a:r>
            <a:endParaRPr/>
          </a:p>
          <a:p>
            <a:pPr marL="457200" lvl="0" indent="-342900" algn="l" rtl="0">
              <a:lnSpc>
                <a:spcPct val="150000"/>
              </a:lnSpc>
              <a:spcBef>
                <a:spcPts val="0"/>
              </a:spcBef>
              <a:spcAft>
                <a:spcPts val="0"/>
              </a:spcAft>
              <a:buSzPts val="1800"/>
              <a:buChar char="●"/>
            </a:pPr>
            <a:r>
              <a:rPr lang="en"/>
              <a:t>Erasmus is one of the first reformers.</a:t>
            </a:r>
            <a:endParaRPr/>
          </a:p>
          <a:p>
            <a:pPr marL="914400" lvl="1" indent="-317500" algn="l" rtl="0">
              <a:lnSpc>
                <a:spcPct val="150000"/>
              </a:lnSpc>
              <a:spcBef>
                <a:spcPts val="0"/>
              </a:spcBef>
              <a:spcAft>
                <a:spcPts val="0"/>
              </a:spcAft>
              <a:buSzPts val="1400"/>
              <a:buChar char="○"/>
            </a:pPr>
            <a:r>
              <a:rPr lang="en"/>
              <a:t>Dutch Catholic priest</a:t>
            </a:r>
            <a:endParaRPr/>
          </a:p>
          <a:p>
            <a:pPr marL="914400" lvl="1" indent="-317500" algn="l" rtl="0">
              <a:lnSpc>
                <a:spcPct val="150000"/>
              </a:lnSpc>
              <a:spcBef>
                <a:spcPts val="0"/>
              </a:spcBef>
              <a:spcAft>
                <a:spcPts val="0"/>
              </a:spcAft>
              <a:buSzPts val="1400"/>
              <a:buChar char="○"/>
            </a:pPr>
            <a:r>
              <a:rPr lang="en"/>
              <a:t>Remained Catholic his whole life, but wanted to “fix” the church and return it to its simpler, less worldly ways.</a:t>
            </a:r>
            <a:endParaRPr/>
          </a:p>
          <a:p>
            <a:pPr marL="914400" lvl="1" indent="-317500" algn="l" rtl="0">
              <a:lnSpc>
                <a:spcPct val="150000"/>
              </a:lnSpc>
              <a:spcBef>
                <a:spcPts val="0"/>
              </a:spcBef>
              <a:spcAft>
                <a:spcPts val="0"/>
              </a:spcAft>
              <a:buSzPts val="1400"/>
              <a:buChar char="○"/>
            </a:pPr>
            <a:r>
              <a:rPr lang="en"/>
              <a:t>Stressed bible study</a:t>
            </a:r>
            <a:endParaRPr/>
          </a:p>
          <a:p>
            <a:pPr marL="1371600" lvl="2" indent="-317500" algn="l" rtl="0">
              <a:lnSpc>
                <a:spcPct val="150000"/>
              </a:lnSpc>
              <a:spcBef>
                <a:spcPts val="0"/>
              </a:spcBef>
              <a:spcAft>
                <a:spcPts val="0"/>
              </a:spcAft>
              <a:buSzPts val="1400"/>
              <a:buChar char="■"/>
            </a:pPr>
            <a:r>
              <a:rPr lang="en"/>
              <a:t>Why was bible study so difficult for the average person?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Martin Luther</a:t>
            </a:r>
            <a:endParaRPr/>
          </a:p>
        </p:txBody>
      </p:sp>
      <p:sp>
        <p:nvSpPr>
          <p:cNvPr id="119" name="Google Shape;119;p2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Lived from 1483-1546 in Germany</a:t>
            </a:r>
            <a:endParaRPr/>
          </a:p>
          <a:p>
            <a:pPr marL="457200" lvl="0" indent="-342900" algn="l" rtl="0">
              <a:lnSpc>
                <a:spcPct val="150000"/>
              </a:lnSpc>
              <a:spcBef>
                <a:spcPts val="0"/>
              </a:spcBef>
              <a:spcAft>
                <a:spcPts val="0"/>
              </a:spcAft>
              <a:buSzPts val="1800"/>
              <a:buChar char="●"/>
            </a:pPr>
            <a:r>
              <a:rPr lang="en"/>
              <a:t>Father encouraged him to study law</a:t>
            </a:r>
            <a:endParaRPr/>
          </a:p>
          <a:p>
            <a:pPr marL="457200" lvl="0" indent="-342900" algn="l" rtl="0">
              <a:lnSpc>
                <a:spcPct val="150000"/>
              </a:lnSpc>
              <a:spcBef>
                <a:spcPts val="0"/>
              </a:spcBef>
              <a:spcAft>
                <a:spcPts val="0"/>
              </a:spcAft>
              <a:buSzPts val="1800"/>
              <a:buChar char="●"/>
            </a:pPr>
            <a:r>
              <a:rPr lang="en"/>
              <a:t>A sudden religious experience inspired him to become a monk</a:t>
            </a:r>
            <a:endParaRPr/>
          </a:p>
          <a:p>
            <a:pPr marL="457200" lvl="0" indent="-342900" algn="l" rtl="0">
              <a:lnSpc>
                <a:spcPct val="150000"/>
              </a:lnSpc>
              <a:spcBef>
                <a:spcPts val="0"/>
              </a:spcBef>
              <a:spcAft>
                <a:spcPts val="0"/>
              </a:spcAft>
              <a:buSzPts val="1800"/>
              <a:buChar char="●"/>
            </a:pPr>
            <a:r>
              <a:rPr lang="en"/>
              <a:t>He became troubled over the possibility of not going to heaven</a:t>
            </a:r>
            <a:endParaRPr/>
          </a:p>
          <a:p>
            <a:pPr marL="457200" lvl="0" indent="-342900" algn="l" rtl="0">
              <a:lnSpc>
                <a:spcPct val="150000"/>
              </a:lnSpc>
              <a:spcBef>
                <a:spcPts val="0"/>
              </a:spcBef>
              <a:spcAft>
                <a:spcPts val="0"/>
              </a:spcAft>
              <a:buSzPts val="1800"/>
              <a:buChar char="●"/>
            </a:pPr>
            <a:r>
              <a:rPr lang="en"/>
              <a:t>He turned to the Bible and confession for comfort</a:t>
            </a:r>
            <a:endParaRPr/>
          </a:p>
          <a:p>
            <a:pPr marL="457200" lvl="0" indent="-342900" algn="l" rtl="0">
              <a:lnSpc>
                <a:spcPct val="150000"/>
              </a:lnSpc>
              <a:spcBef>
                <a:spcPts val="0"/>
              </a:spcBef>
              <a:spcAft>
                <a:spcPts val="0"/>
              </a:spcAft>
              <a:buSzPts val="1800"/>
              <a:buChar char="●"/>
            </a:pPr>
            <a:r>
              <a:rPr lang="en"/>
              <a:t>In the Bible he found the answer he was looking for</a:t>
            </a:r>
            <a:endParaRPr/>
          </a:p>
          <a:p>
            <a:pPr marL="0" lvl="0" indent="0" algn="l" rtl="0">
              <a:spcBef>
                <a:spcPts val="0"/>
              </a:spcBef>
              <a:spcAft>
                <a:spcPts val="1600"/>
              </a:spcAft>
              <a:buNone/>
            </a:pPr>
            <a:endParaRPr/>
          </a:p>
        </p:txBody>
      </p:sp>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7A9596B9F4334E90FD1055CAAD266E" ma:contentTypeVersion="12" ma:contentTypeDescription="Create a new document." ma:contentTypeScope="" ma:versionID="d106fd92167cd3dfa9ee98cc8672e420">
  <xsd:schema xmlns:xsd="http://www.w3.org/2001/XMLSchema" xmlns:xs="http://www.w3.org/2001/XMLSchema" xmlns:p="http://schemas.microsoft.com/office/2006/metadata/properties" xmlns:ns3="a315480c-c300-4866-b02b-14f7333200b9" xmlns:ns4="db580473-a3f8-47e9-aa20-0a927044ca80" targetNamespace="http://schemas.microsoft.com/office/2006/metadata/properties" ma:root="true" ma:fieldsID="ac330a7c0860f66329daad48963a2688" ns3:_="" ns4:_="">
    <xsd:import namespace="a315480c-c300-4866-b02b-14f7333200b9"/>
    <xsd:import namespace="db580473-a3f8-47e9-aa20-0a927044ca8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15480c-c300-4866-b02b-14f7333200b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580473-a3f8-47e9-aa20-0a927044ca8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CEFA9A-3F56-4EC9-BEFF-F7FF4F1D68E5}">
  <ds:schemaRefs>
    <ds:schemaRef ds:uri="http://schemas.microsoft.com/sharepoint/v3/contenttype/forms"/>
  </ds:schemaRefs>
</ds:datastoreItem>
</file>

<file path=customXml/itemProps2.xml><?xml version="1.0" encoding="utf-8"?>
<ds:datastoreItem xmlns:ds="http://schemas.openxmlformats.org/officeDocument/2006/customXml" ds:itemID="{25CB281D-748B-420E-BA8C-0EDE34A9407B}">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db580473-a3f8-47e9-aa20-0a927044ca80"/>
    <ds:schemaRef ds:uri="a315480c-c300-4866-b02b-14f7333200b9"/>
    <ds:schemaRef ds:uri="http://www.w3.org/XML/1998/namespace"/>
  </ds:schemaRefs>
</ds:datastoreItem>
</file>

<file path=customXml/itemProps3.xml><?xml version="1.0" encoding="utf-8"?>
<ds:datastoreItem xmlns:ds="http://schemas.openxmlformats.org/officeDocument/2006/customXml" ds:itemID="{88D2319A-AE78-4CEC-A1DD-861AE3249A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15480c-c300-4866-b02b-14f7333200b9"/>
    <ds:schemaRef ds:uri="db580473-a3f8-47e9-aa20-0a927044ca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1646</Words>
  <Application>Microsoft Office PowerPoint</Application>
  <PresentationFormat>On-screen Show (16:9)</PresentationFormat>
  <Paragraphs>256</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Open Sans</vt:lpstr>
      <vt:lpstr>PT Sans Narrow</vt:lpstr>
      <vt:lpstr>Arial</vt:lpstr>
      <vt:lpstr>Tropic</vt:lpstr>
      <vt:lpstr>AP World History: Modern</vt:lpstr>
      <vt:lpstr>Sub-Units</vt:lpstr>
      <vt:lpstr>PowerPoint Presentation</vt:lpstr>
      <vt:lpstr>Modern Europe Takes Shape</vt:lpstr>
      <vt:lpstr>Protestant  Reformation</vt:lpstr>
      <vt:lpstr>Europe’s Medieval Period</vt:lpstr>
      <vt:lpstr>Church Power</vt:lpstr>
      <vt:lpstr>Early Reformers</vt:lpstr>
      <vt:lpstr>Martin Luther</vt:lpstr>
      <vt:lpstr>Romans 1:17</vt:lpstr>
      <vt:lpstr>The 95 Theses</vt:lpstr>
      <vt:lpstr>Luther On Trial</vt:lpstr>
      <vt:lpstr>Protestantism Is Born</vt:lpstr>
      <vt:lpstr>John Calvin</vt:lpstr>
      <vt:lpstr>Calvinism Spin-offs</vt:lpstr>
      <vt:lpstr>Religious Wars Begin</vt:lpstr>
      <vt:lpstr>PowerPoint Presentation</vt:lpstr>
      <vt:lpstr>English Reformation</vt:lpstr>
      <vt:lpstr>Absolutist  Monarchs</vt:lpstr>
      <vt:lpstr>Louis XIV</vt:lpstr>
      <vt:lpstr>How Powerful Was Louis XIV?</vt:lpstr>
      <vt:lpstr>Versailles</vt:lpstr>
      <vt:lpstr>PowerPoint Presentation</vt:lpstr>
      <vt:lpstr>History of Versailles</vt:lpstr>
      <vt:lpstr>Tour of Versailles</vt:lpstr>
      <vt:lpstr>Absolutism in Britain</vt:lpstr>
      <vt:lpstr>Absolutism in Central Europe </vt:lpstr>
      <vt:lpstr>Gunpowder Empires</vt:lpstr>
      <vt:lpstr>Comparisons</vt:lpstr>
      <vt:lpstr>Comparisons</vt:lpstr>
      <vt:lpstr>Ottoman Empire</vt:lpstr>
      <vt:lpstr>Ottoman Rise to Power</vt:lpstr>
      <vt:lpstr>Ottoman: Social</vt:lpstr>
      <vt:lpstr>Ottoman: Political</vt:lpstr>
      <vt:lpstr>Devshirme System</vt:lpstr>
      <vt:lpstr>Suleiman the Magnificent</vt:lpstr>
      <vt:lpstr>Ottoman: Interactions</vt:lpstr>
      <vt:lpstr>Ottoman: Cultural</vt:lpstr>
      <vt:lpstr>Ottoman: Economic</vt:lpstr>
      <vt:lpstr>Safavid Empire</vt:lpstr>
      <vt:lpstr>Safavid Empire</vt:lpstr>
      <vt:lpstr>Safavid - Ottoman Wars</vt:lpstr>
      <vt:lpstr>Safavid - Ottoman Wars</vt:lpstr>
      <vt:lpstr>Mughal Dynasty</vt:lpstr>
      <vt:lpstr>Crash Course: Mughals</vt:lpstr>
      <vt:lpstr>Taj Mahal</vt:lpstr>
      <vt:lpstr>Taj Mahal</vt:lpstr>
      <vt:lpstr>Akbar 1 (The Great)</vt:lpstr>
      <vt:lpstr>Mughal - Safavid Wars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World History: Modern</dc:title>
  <dc:creator>Hendricks, Sherrie</dc:creator>
  <cp:lastModifiedBy>Hendricks, Sherrie</cp:lastModifiedBy>
  <cp:revision>3</cp:revision>
  <dcterms:modified xsi:type="dcterms:W3CDTF">2019-10-31T20:55:54Z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0x010100C37A9596B9F4334E90FD1055CAAD266E</vt:lpwstr>
  </property>
</Properties>
</file>